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slideMasters/slideMaster41.xml" ContentType="application/vnd.openxmlformats-officedocument.presentationml.slideMaster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notesMasterIdLst>
    <p:notesMasterId r:id="rId43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notesMaster" Target="notesMasters/notesMaster1.xml"/><Relationship Id="rId44" Type="http://schemas.openxmlformats.org/officeDocument/2006/relationships/presProps" Target="presProps.xml"/><Relationship Id="rId45" Type="http://schemas.openxmlformats.org/officeDocument/2006/relationships/viewProps" Target="viewProps.xml"/><Relationship Id="rId46" Type="http://schemas.openxmlformats.org/officeDocument/2006/relationships/theme" Target="theme/theme1.xml"/><Relationship Id="rId4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_rels/notesSlide4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-image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-image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-image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5-image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6-image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7-image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8-image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9-image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0-image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1-image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2-image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3-image-1.png"/><Relationship Id="rId2" Type="http://schemas.openxmlformats.org/officeDocument/2006/relationships/image" Target="../media/image-13-2.png"/><Relationship Id="rId3" Type="http://schemas.openxmlformats.org/officeDocument/2006/relationships/image" Target="../media/image-1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4-image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5-image-1.png"/><Relationship Id="rId2" Type="http://schemas.openxmlformats.org/officeDocument/2006/relationships/image" Target="../media/image-15-2.png"/><Relationship Id="rId3" Type="http://schemas.openxmlformats.org/officeDocument/2006/relationships/image" Target="../media/image-1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6-image-1.png"/><Relationship Id="rId2" Type="http://schemas.openxmlformats.org/officeDocument/2006/relationships/image" Target="../media/image-16-2.png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7-image-1.png"/><Relationship Id="rId2" Type="http://schemas.openxmlformats.org/officeDocument/2006/relationships/image" Target="../media/image-17-2.png"/><Relationship Id="rId3" Type="http://schemas.openxmlformats.org/officeDocument/2006/relationships/image" Target="../media/image-1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8-image-1.png"/><Relationship Id="rId2" Type="http://schemas.openxmlformats.org/officeDocument/2006/relationships/image" Target="../media/image-18-2.png"/><Relationship Id="rId3" Type="http://schemas.openxmlformats.org/officeDocument/2006/relationships/image" Target="../media/image-1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9-image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0-image-1.png"/><Relationship Id="rId2" Type="http://schemas.openxmlformats.org/officeDocument/2006/relationships/image" Target="../media/image-20-2.png"/><Relationship Id="rId3" Type="http://schemas.openxmlformats.org/officeDocument/2006/relationships/image" Target="../media/image-2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1-image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2-image-1.png"/><Relationship Id="rId2" Type="http://schemas.openxmlformats.org/officeDocument/2006/relationships/image" Target="../media/image-22-2.png"/><Relationship Id="rId3" Type="http://schemas.openxmlformats.org/officeDocument/2006/relationships/image" Target="../media/image-2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3-image-1.png"/><Relationship Id="rId2" Type="http://schemas.openxmlformats.org/officeDocument/2006/relationships/image" Target="../media/image-23-2.png"/><Relationship Id="rId3" Type="http://schemas.openxmlformats.org/officeDocument/2006/relationships/image" Target="../media/image-2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4-image-1.png"/><Relationship Id="rId2" Type="http://schemas.openxmlformats.org/officeDocument/2006/relationships/image" Target="../media/image-24-2.png"/><Relationship Id="rId3" Type="http://schemas.openxmlformats.org/officeDocument/2006/relationships/image" Target="../media/image-2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5-image-1.png"/><Relationship Id="rId2" Type="http://schemas.openxmlformats.org/officeDocument/2006/relationships/image" Target="../media/image-25-2.png"/><Relationship Id="rId3" Type="http://schemas.openxmlformats.org/officeDocument/2006/relationships/image" Target="../media/image-2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6-image-1.png"/><Relationship Id="rId2" Type="http://schemas.openxmlformats.org/officeDocument/2006/relationships/image" Target="../media/image-26-2.png"/><Relationship Id="rId3" Type="http://schemas.openxmlformats.org/officeDocument/2006/relationships/image" Target="../media/image-26-3.png"/><Relationship Id="rId4" Type="http://schemas.openxmlformats.org/officeDocument/2006/relationships/video" Target="../media/media-26-4.mp4"/><Relationship Id="rId5" Type="http://schemas.microsoft.com/office/2007/relationships/media" Target="../media/media-26-4.mp4"/><Relationship Id="rId6" Type="http://schemas.openxmlformats.org/officeDocument/2006/relationships/image" Target="../media/image-26-6.png"/><Relationship Id="rId7" Type="http://schemas.openxmlformats.org/officeDocument/2006/relationships/video" Target="../media/media-26-7.mp4"/><Relationship Id="rId8" Type="http://schemas.microsoft.com/office/2007/relationships/media" Target="../media/media-26-7.mp4"/><Relationship Id="rId9" Type="http://schemas.openxmlformats.org/officeDocument/2006/relationships/image" Target="../media/image-26-9.png"/><Relationship Id="rId10" Type="http://schemas.openxmlformats.org/officeDocument/2006/relationships/video" Target="../media/media-26-10.mp4"/><Relationship Id="rId11" Type="http://schemas.microsoft.com/office/2007/relationships/media" Target="../media/media-26-10.mp4"/><Relationship Id="rId12" Type="http://schemas.openxmlformats.org/officeDocument/2006/relationships/image" Target="../media/image-26-12.png"/><Relationship Id="rId13" Type="http://schemas.openxmlformats.org/officeDocument/2006/relationships/video" Target="../media/media-26-13.mp4"/><Relationship Id="rId14" Type="http://schemas.microsoft.com/office/2007/relationships/media" Target="../media/media-26-13.mp4"/><Relationship Id="rId15" Type="http://schemas.openxmlformats.org/officeDocument/2006/relationships/image" Target="../media/image-26-15.png"/><Relationship Id="rId16" Type="http://schemas.openxmlformats.org/officeDocument/2006/relationships/slideLayout" Target="../slideLayouts/slideLayout1.xml"/><Relationship Id="rId17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7-image-1.png"/><Relationship Id="rId2" Type="http://schemas.openxmlformats.org/officeDocument/2006/relationships/image" Target="../media/image-27-2.png"/><Relationship Id="rId3" Type="http://schemas.openxmlformats.org/officeDocument/2006/relationships/image" Target="../media/image-2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8-image-1.png"/><Relationship Id="rId2" Type="http://schemas.openxmlformats.org/officeDocument/2006/relationships/image" Target="../media/image-28-2.png"/><Relationship Id="rId3" Type="http://schemas.openxmlformats.org/officeDocument/2006/relationships/image" Target="../media/image-2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29-image-1.png"/><Relationship Id="rId2" Type="http://schemas.openxmlformats.org/officeDocument/2006/relationships/image" Target="../media/image-29-2.png"/><Relationship Id="rId3" Type="http://schemas.openxmlformats.org/officeDocument/2006/relationships/image" Target="../media/image-2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0-image-1.png"/><Relationship Id="rId2" Type="http://schemas.openxmlformats.org/officeDocument/2006/relationships/image" Target="../media/image-30-2.png"/><Relationship Id="rId3" Type="http://schemas.openxmlformats.org/officeDocument/2006/relationships/image" Target="../media/image-3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1-image-1.png"/><Relationship Id="rId2" Type="http://schemas.openxmlformats.org/officeDocument/2006/relationships/image" Target="../media/image-31-2.png"/><Relationship Id="rId3" Type="http://schemas.openxmlformats.org/officeDocument/2006/relationships/image" Target="../media/image-3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2-image-1.png"/><Relationship Id="rId2" Type="http://schemas.openxmlformats.org/officeDocument/2006/relationships/image" Target="../media/image-32-2.png"/><Relationship Id="rId3" Type="http://schemas.openxmlformats.org/officeDocument/2006/relationships/image" Target="../media/image-3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3-image-1.png"/><Relationship Id="rId2" Type="http://schemas.openxmlformats.org/officeDocument/2006/relationships/image" Target="../media/image-33-2.png"/><Relationship Id="rId3" Type="http://schemas.openxmlformats.org/officeDocument/2006/relationships/image" Target="../media/image-3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4-image-1.png"/><Relationship Id="rId2" Type="http://schemas.openxmlformats.org/officeDocument/2006/relationships/image" Target="../media/image-34-2.png"/><Relationship Id="rId3" Type="http://schemas.openxmlformats.org/officeDocument/2006/relationships/image" Target="../media/image-3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5-image-1.png"/><Relationship Id="rId2" Type="http://schemas.openxmlformats.org/officeDocument/2006/relationships/image" Target="../media/image-35-2.png"/><Relationship Id="rId3" Type="http://schemas.openxmlformats.org/officeDocument/2006/relationships/image" Target="../media/image-3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6-image-1.png"/><Relationship Id="rId2" Type="http://schemas.openxmlformats.org/officeDocument/2006/relationships/image" Target="../media/image-36-2.png"/><Relationship Id="rId3" Type="http://schemas.openxmlformats.org/officeDocument/2006/relationships/image" Target="../media/image-3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7-image-1.png"/><Relationship Id="rId2" Type="http://schemas.openxmlformats.org/officeDocument/2006/relationships/image" Target="../media/image-37-2.png"/><Relationship Id="rId3" Type="http://schemas.openxmlformats.org/officeDocument/2006/relationships/image" Target="../media/image-3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8-image-1.png"/><Relationship Id="rId2" Type="http://schemas.openxmlformats.org/officeDocument/2006/relationships/image" Target="../media/image-38-2.png"/><Relationship Id="rId3" Type="http://schemas.openxmlformats.org/officeDocument/2006/relationships/image" Target="../media/image-3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image" Target="../media/Slide-39-image-1.png"/><Relationship Id="rId2" Type="http://schemas.openxmlformats.org/officeDocument/2006/relationships/image" Target="../media/image-39-2.png"/><Relationship Id="rId3" Type="http://schemas.openxmlformats.org/officeDocument/2006/relationships/image" Target="../media/image-3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0-image-1.png"/><Relationship Id="rId2" Type="http://schemas.openxmlformats.org/officeDocument/2006/relationships/image" Target="../media/image-40-2.png"/><Relationship Id="rId3" Type="http://schemas.openxmlformats.org/officeDocument/2006/relationships/image" Target="../media/image-4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41-image-1.png"/><Relationship Id="rId2" Type="http://schemas.openxmlformats.org/officeDocument/2006/relationships/image" Target="../media/image-41-2.png"/><Relationship Id="rId3" Type="http://schemas.openxmlformats.org/officeDocument/2006/relationships/image" Target="../media/image-4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971" y="237744"/>
            <a:ext cx="1300549" cy="365760"/>
          </a:xfrm>
          <a:prstGeom prst="rect">
            <a:avLst/>
          </a:prstGeom>
        </p:spPr>
      </p:pic>
      <p:pic>
        <p:nvPicPr>
          <p:cNvPr id="3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313" y="223114"/>
            <a:ext cx="387354" cy="395021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2514600" y="868680"/>
            <a:ext cx="4114800" cy="420624"/>
          </a:xfrm>
          <a:prstGeom prst="roundRect">
            <a:avLst>
              <a:gd name="adj" fmla="val 21739"/>
            </a:avLst>
          </a:prstGeom>
          <a:solidFill>
            <a:srgbClr val="101A38">
              <a:alpha val="70000"/>
            </a:srgbClr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5" name="Text 1"/>
          <p:cNvSpPr/>
          <p:nvPr/>
        </p:nvSpPr>
        <p:spPr>
          <a:xfrm>
            <a:off x="2514600" y="868680"/>
            <a:ext cx="41148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spc="150" kern="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学习交流专场</a:t>
            </a:r>
            <a:endParaRPr lang="en-US" sz="1200" dirty="0"/>
          </a:p>
        </p:txBody>
      </p:sp>
      <p:sp>
        <p:nvSpPr>
          <p:cNvPr id="6" name="Text 2"/>
          <p:cNvSpPr/>
          <p:nvPr/>
        </p:nvSpPr>
        <p:spPr>
          <a:xfrm>
            <a:off x="457200" y="1508760"/>
            <a:ext cx="8229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900" b="1" spc="200" kern="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放眼全球 · 立足国内</a:t>
            </a:r>
            <a:endParaRPr lang="en-US" sz="3900" dirty="0"/>
          </a:p>
        </p:txBody>
      </p:sp>
      <p:sp>
        <p:nvSpPr>
          <p:cNvPr id="7" name="Text 3"/>
          <p:cNvSpPr/>
          <p:nvPr/>
        </p:nvSpPr>
        <p:spPr>
          <a:xfrm>
            <a:off x="457200" y="2313432"/>
            <a:ext cx="8229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900" b="1" spc="200" kern="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用好 </a:t>
            </a:r>
            <a:pPr algn="ctr" indent="0" marL="0">
              <a:buNone/>
            </a:pPr>
            <a:r>
              <a:rPr lang="en-US" sz="3900" b="1" spc="200" kern="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</a:t>
            </a:r>
            <a:pPr algn="ctr" indent="0" marL="0">
              <a:buNone/>
            </a:pPr>
            <a:r>
              <a:rPr lang="en-US" sz="3900" b="1" spc="200" kern="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，与时代同行</a:t>
            </a:r>
            <a:endParaRPr lang="en-US" sz="3900" dirty="0"/>
          </a:p>
        </p:txBody>
      </p:sp>
      <p:sp>
        <p:nvSpPr>
          <p:cNvPr id="8" name="Text 4"/>
          <p:cNvSpPr/>
          <p:nvPr/>
        </p:nvSpPr>
        <p:spPr>
          <a:xfrm>
            <a:off x="457200" y="320040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spc="200" kern="0" dirty="0">
                <a:solidFill>
                  <a:srgbClr val="A6B8D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从全球变局到青年实践 · 从行业洞察到落地范本</a:t>
            </a:r>
            <a:endParaRPr lang="en-US" sz="1350" dirty="0"/>
          </a:p>
        </p:txBody>
      </p:sp>
      <p:sp>
        <p:nvSpPr>
          <p:cNvPr id="9" name="Shape 5"/>
          <p:cNvSpPr/>
          <p:nvPr/>
        </p:nvSpPr>
        <p:spPr>
          <a:xfrm>
            <a:off x="928116" y="3721608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928116" y="3721608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全球变局</a:t>
            </a:r>
            <a:endParaRPr lang="en-US" sz="1050" dirty="0"/>
          </a:p>
        </p:txBody>
      </p:sp>
      <p:sp>
        <p:nvSpPr>
          <p:cNvPr id="11" name="Shape 7"/>
          <p:cNvSpPr/>
          <p:nvPr/>
        </p:nvSpPr>
        <p:spPr>
          <a:xfrm>
            <a:off x="2418588" y="3721608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2418588" y="3721608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中国向上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3909060" y="3721608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3909060" y="3721608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深圳领先</a:t>
            </a:r>
            <a:endParaRPr lang="en-US" sz="1050" dirty="0"/>
          </a:p>
        </p:txBody>
      </p:sp>
      <p:sp>
        <p:nvSpPr>
          <p:cNvPr id="15" name="Shape 11"/>
          <p:cNvSpPr/>
          <p:nvPr/>
        </p:nvSpPr>
        <p:spPr>
          <a:xfrm>
            <a:off x="5399532" y="3721608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5399532" y="3721608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商汤逐浪</a:t>
            </a:r>
            <a:endParaRPr lang="en-US" sz="1050" dirty="0"/>
          </a:p>
        </p:txBody>
      </p:sp>
      <p:sp>
        <p:nvSpPr>
          <p:cNvPr id="17" name="Shape 13"/>
          <p:cNvSpPr/>
          <p:nvPr/>
        </p:nvSpPr>
        <p:spPr>
          <a:xfrm>
            <a:off x="6890004" y="3721608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15240">
            <a:solidFill>
              <a:srgbClr val="53C1EC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6890004" y="3721608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青年担当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457200" y="437083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8497B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深圳团市委宣传部 × 商汤大模型事业群</a:t>
            </a:r>
            <a:endParaRPr lang="en-US" sz="1100" dirty="0"/>
          </a:p>
        </p:txBody>
      </p:sp>
      <p:sp>
        <p:nvSpPr>
          <p:cNvPr id="20" name="Text 16"/>
          <p:cNvSpPr/>
          <p:nvPr/>
        </p:nvSpPr>
        <p:spPr>
          <a:xfrm>
            <a:off x="457200" y="4663440"/>
            <a:ext cx="8229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spc="200" kern="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2026.06 · 深圳</a:t>
            </a:r>
            <a:endParaRPr lang="en-US" sz="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10896"/>
            <a:ext cx="7132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b="1" spc="4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CONTENTS · 议程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457200" y="585216"/>
            <a:ext cx="7132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5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从高屋建瓴，到落地生根</a:t>
            </a:r>
            <a:endParaRPr lang="en-US" sz="250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640080" y="1371600"/>
            <a:ext cx="7863840" cy="713232"/>
          </a:xfrm>
          <a:prstGeom prst="roundRect">
            <a:avLst>
              <a:gd name="adj" fmla="val 641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914400" y="1371600"/>
            <a:ext cx="822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1828800" y="1371600"/>
            <a:ext cx="3017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时代大势 · 青年担当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4937760" y="1371600"/>
            <a:ext cx="33832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全球变局 · 数据实证 · 行业巨变 —— 为什么早用早主动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640080" y="2231136"/>
            <a:ext cx="7863840" cy="713232"/>
          </a:xfrm>
          <a:prstGeom prst="roundRect">
            <a:avLst>
              <a:gd name="adj" fmla="val 641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914400" y="2231136"/>
            <a:ext cx="822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400" dirty="0"/>
          </a:p>
        </p:txBody>
      </p:sp>
      <p:sp>
        <p:nvSpPr>
          <p:cNvPr id="12" name="Text 8"/>
          <p:cNvSpPr/>
          <p:nvPr/>
        </p:nvSpPr>
        <p:spPr>
          <a:xfrm>
            <a:off x="1828800" y="2231136"/>
            <a:ext cx="3017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行业洞察 · 全球格局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4937760" y="2231136"/>
            <a:ext cx="33832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玩家格局 · 模型与 Agent 趋势 · Token 经济与时机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40080" y="3090672"/>
            <a:ext cx="7863840" cy="713232"/>
          </a:xfrm>
          <a:prstGeom prst="roundRect">
            <a:avLst>
              <a:gd name="adj" fmla="val 641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14400" y="3090672"/>
            <a:ext cx="822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2400" dirty="0"/>
          </a:p>
        </p:txBody>
      </p:sp>
      <p:sp>
        <p:nvSpPr>
          <p:cNvPr id="16" name="Text 12"/>
          <p:cNvSpPr/>
          <p:nvPr/>
        </p:nvSpPr>
        <p:spPr>
          <a:xfrm>
            <a:off x="1828800" y="3090672"/>
            <a:ext cx="3017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商汤实践 · Token 范本</a:t>
            </a:r>
            <a:endParaRPr lang="en-US" sz="1550" dirty="0"/>
          </a:p>
        </p:txBody>
      </p:sp>
      <p:sp>
        <p:nvSpPr>
          <p:cNvPr id="17" name="Text 13"/>
          <p:cNvSpPr/>
          <p:nvPr/>
        </p:nvSpPr>
        <p:spPr>
          <a:xfrm>
            <a:off x="4937760" y="3090672"/>
            <a:ext cx="33832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模型 + Agent 矩阵 + Token 订阅 + FDE 落地范本</a:t>
            </a:r>
            <a:endParaRPr lang="en-US" sz="950" dirty="0"/>
          </a:p>
        </p:txBody>
      </p:sp>
      <p:sp>
        <p:nvSpPr>
          <p:cNvPr id="18" name="Shape 14"/>
          <p:cNvSpPr/>
          <p:nvPr/>
        </p:nvSpPr>
        <p:spPr>
          <a:xfrm>
            <a:off x="640080" y="3950208"/>
            <a:ext cx="7863840" cy="713232"/>
          </a:xfrm>
          <a:prstGeom prst="roundRect">
            <a:avLst>
              <a:gd name="adj" fmla="val 6410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914400" y="3950208"/>
            <a:ext cx="8229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2400" dirty="0"/>
          </a:p>
        </p:txBody>
      </p:sp>
      <p:sp>
        <p:nvSpPr>
          <p:cNvPr id="20" name="Text 16"/>
          <p:cNvSpPr/>
          <p:nvPr/>
        </p:nvSpPr>
        <p:spPr>
          <a:xfrm>
            <a:off x="1828800" y="3950208"/>
            <a:ext cx="3017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青年落地 · 用好 AI</a:t>
            </a:r>
            <a:endParaRPr lang="en-US" sz="1550" dirty="0"/>
          </a:p>
        </p:txBody>
      </p:sp>
      <p:sp>
        <p:nvSpPr>
          <p:cNvPr id="21" name="Text 17"/>
          <p:cNvSpPr/>
          <p:nvPr/>
        </p:nvSpPr>
        <p:spPr>
          <a:xfrm>
            <a:off x="4937760" y="3950208"/>
            <a:ext cx="33832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认知阶梯 · 三个习惯 · 一页地图 · 场景清单 · 四步行动</a:t>
            </a:r>
            <a:endParaRPr lang="en-US" sz="950" dirty="0"/>
          </a:p>
        </p:txBody>
      </p:sp>
      <p:sp>
        <p:nvSpPr>
          <p:cNvPr id="22" name="Text 1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3" name="Text 1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 / 41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0" y="640080"/>
            <a:ext cx="3291840" cy="3108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0" b="1" dirty="0">
                <a:solidFill>
                  <a:srgbClr val="16325C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7000" dirty="0"/>
          </a:p>
        </p:txBody>
      </p:sp>
      <p:sp>
        <p:nvSpPr>
          <p:cNvPr id="3" name="Text 1"/>
          <p:cNvSpPr/>
          <p:nvPr/>
        </p:nvSpPr>
        <p:spPr>
          <a:xfrm>
            <a:off x="822960" y="132588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spc="5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CHAPTER 01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822960" y="1691640"/>
            <a:ext cx="69494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时代大势 · 青年担当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22960" y="2542032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放眼全球，立足国内 —— 用好 AI，是必然选择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50292" cy="6583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7" name="Text 5"/>
          <p:cNvSpPr/>
          <p:nvPr/>
        </p:nvSpPr>
        <p:spPr>
          <a:xfrm>
            <a:off x="1024128" y="3200400"/>
            <a:ext cx="69494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“世界百年未有之大变局，正是中国企业向上之时。”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822960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全球变局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2075688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212848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2848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数据实证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465576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602736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602736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行业巨变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4855464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992624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992624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深圳×商汤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6245352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382512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82512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早用早主动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822960" y="4526280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本章内容提炼自《深圳青年骨干 Workshop · 放眼全球 立足国内 用好 AI》</a:t>
            </a:r>
            <a:endParaRPr lang="en-US" sz="850" dirty="0"/>
          </a:p>
        </p:txBody>
      </p:sp>
      <p:pic>
        <p:nvPicPr>
          <p:cNvPr id="23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24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6" name="Text 22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 / 41</a:t>
            </a:r>
            <a:endParaRPr lang="en-US" sz="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放眼全球 · 立足国内 —— 变局中的中国机会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世界百年未有之大变局，正是中国企业向上之时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4023360" cy="3291840"/>
          </a:xfrm>
          <a:prstGeom prst="roundRect">
            <a:avLst>
              <a:gd name="adj" fmla="val 138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85800" y="1298448"/>
            <a:ext cx="82296" cy="219456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8" name="Text 4"/>
          <p:cNvSpPr/>
          <p:nvPr/>
        </p:nvSpPr>
        <p:spPr>
          <a:xfrm>
            <a:off x="877824" y="1225296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放眼全球 · 大变局</a:t>
            </a:r>
            <a:endParaRPr lang="en-US" sz="1450" dirty="0"/>
          </a:p>
        </p:txBody>
      </p:sp>
      <p:sp>
        <p:nvSpPr>
          <p:cNvPr id="9" name="Text 5"/>
          <p:cNvSpPr/>
          <p:nvPr/>
        </p:nvSpPr>
        <p:spPr>
          <a:xfrm>
            <a:off x="685800" y="1700784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1115568" y="1700784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成为主战场</a:t>
            </a:r>
            <a:endParaRPr lang="en-US" sz="1250" dirty="0"/>
          </a:p>
        </p:txBody>
      </p:sp>
      <p:sp>
        <p:nvSpPr>
          <p:cNvPr id="11" name="Text 7"/>
          <p:cNvSpPr/>
          <p:nvPr/>
        </p:nvSpPr>
        <p:spPr>
          <a:xfrm>
            <a:off x="1115568" y="2011680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算力、模型、数据成为大国竞争的核心赛道，谁掌握 AI，谁掌握未来</a:t>
            </a:r>
            <a:endParaRPr lang="en-US" sz="900" dirty="0"/>
          </a:p>
        </p:txBody>
      </p:sp>
      <p:sp>
        <p:nvSpPr>
          <p:cNvPr id="12" name="Text 8"/>
          <p:cNvSpPr/>
          <p:nvPr/>
        </p:nvSpPr>
        <p:spPr>
          <a:xfrm>
            <a:off x="685800" y="2587752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1115568" y="2587752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全球格局重塑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1115568" y="2898648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技术、产业、规则同步洗牌，旧地图找不到新大陆</a:t>
            </a:r>
            <a:endParaRPr lang="en-US" sz="900" dirty="0"/>
          </a:p>
        </p:txBody>
      </p:sp>
      <p:sp>
        <p:nvSpPr>
          <p:cNvPr id="15" name="Text 11"/>
          <p:cNvSpPr/>
          <p:nvPr/>
        </p:nvSpPr>
        <p:spPr>
          <a:xfrm>
            <a:off x="685800" y="3474720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1115568" y="3474720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中国不再缺席</a:t>
            </a:r>
            <a:endParaRPr lang="en-US" sz="1250" dirty="0"/>
          </a:p>
        </p:txBody>
      </p:sp>
      <p:sp>
        <p:nvSpPr>
          <p:cNvPr id="17" name="Text 13"/>
          <p:cNvSpPr/>
          <p:nvPr/>
        </p:nvSpPr>
        <p:spPr>
          <a:xfrm>
            <a:off x="1115568" y="3785616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从跟随到同台竞技，中国科技正走向世界舞台中央</a:t>
            </a:r>
            <a:endParaRPr lang="en-US" sz="900" dirty="0"/>
          </a:p>
        </p:txBody>
      </p:sp>
      <p:sp>
        <p:nvSpPr>
          <p:cNvPr id="18" name="Shape 14"/>
          <p:cNvSpPr/>
          <p:nvPr/>
        </p:nvSpPr>
        <p:spPr>
          <a:xfrm>
            <a:off x="4663440" y="1078992"/>
            <a:ext cx="4023360" cy="3291840"/>
          </a:xfrm>
          <a:prstGeom prst="roundRect">
            <a:avLst>
              <a:gd name="adj" fmla="val 138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4892040" y="1298448"/>
            <a:ext cx="82296" cy="219456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0" name="Text 16"/>
          <p:cNvSpPr/>
          <p:nvPr/>
        </p:nvSpPr>
        <p:spPr>
          <a:xfrm>
            <a:off x="5084064" y="1225296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立足国内 · 硬核成长</a:t>
            </a:r>
            <a:endParaRPr lang="en-US" sz="1450" dirty="0"/>
          </a:p>
        </p:txBody>
      </p:sp>
      <p:sp>
        <p:nvSpPr>
          <p:cNvPr id="21" name="Text 17"/>
          <p:cNvSpPr/>
          <p:nvPr/>
        </p:nvSpPr>
        <p:spPr>
          <a:xfrm>
            <a:off x="4892040" y="1700784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5321808" y="1700784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自主可控加速</a:t>
            </a:r>
            <a:endParaRPr lang="en-US" sz="1250" dirty="0"/>
          </a:p>
        </p:txBody>
      </p:sp>
      <p:sp>
        <p:nvSpPr>
          <p:cNvPr id="23" name="Text 19"/>
          <p:cNvSpPr/>
          <p:nvPr/>
        </p:nvSpPr>
        <p:spPr>
          <a:xfrm>
            <a:off x="5321808" y="2011680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国产算力、国产大模型快速成熟，自主可控从口号走向落地</a:t>
            </a:r>
            <a:endParaRPr lang="en-US" sz="900" dirty="0"/>
          </a:p>
        </p:txBody>
      </p:sp>
      <p:sp>
        <p:nvSpPr>
          <p:cNvPr id="24" name="Text 20"/>
          <p:cNvSpPr/>
          <p:nvPr/>
        </p:nvSpPr>
        <p:spPr>
          <a:xfrm>
            <a:off x="4892040" y="2587752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5321808" y="2587752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从跟跑到领跑</a:t>
            </a:r>
            <a:endParaRPr lang="en-US" sz="1250" dirty="0"/>
          </a:p>
        </p:txBody>
      </p:sp>
      <p:sp>
        <p:nvSpPr>
          <p:cNvPr id="26" name="Text 22"/>
          <p:cNvSpPr/>
          <p:nvPr/>
        </p:nvSpPr>
        <p:spPr>
          <a:xfrm>
            <a:off x="5321808" y="2898648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在多个 AI 赛道，实现从跟跑、并跑到领跑的跨越</a:t>
            </a:r>
            <a:endParaRPr lang="en-US" sz="900" dirty="0"/>
          </a:p>
        </p:txBody>
      </p:sp>
      <p:sp>
        <p:nvSpPr>
          <p:cNvPr id="27" name="Text 23"/>
          <p:cNvSpPr/>
          <p:nvPr/>
        </p:nvSpPr>
        <p:spPr>
          <a:xfrm>
            <a:off x="4892040" y="3474720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5321808" y="3474720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走进千行百业</a:t>
            </a:r>
            <a:endParaRPr lang="en-US" sz="1250" dirty="0"/>
          </a:p>
        </p:txBody>
      </p:sp>
      <p:sp>
        <p:nvSpPr>
          <p:cNvPr id="29" name="Text 25"/>
          <p:cNvSpPr/>
          <p:nvPr/>
        </p:nvSpPr>
        <p:spPr>
          <a:xfrm>
            <a:off x="5321808" y="3785616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大模型走出实验室，进入制造、金融、政务、文创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457200" y="450799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07992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别人画地图，我们定坐标 —— 风浪越大，中国企业的成长就越硬核。</a:t>
            </a:r>
            <a:endParaRPr lang="en-US" sz="115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 / 41</a:t>
            </a:r>
            <a:endParaRPr lang="en-US" sz="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是时代大势 —— 不是观点，而是数据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国家战略 × 用户规模 × 消耗增速 × 能力成本 × 效率实证，五重证据指向同一结论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16128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国家战略 · 顶层设计</a:t>
            </a:r>
            <a:endParaRPr lang="en-US" sz="850" dirty="0"/>
          </a:p>
        </p:txBody>
      </p:sp>
      <p:sp>
        <p:nvSpPr>
          <p:cNvPr id="8" name="Text 4"/>
          <p:cNvSpPr/>
          <p:nvPr/>
        </p:nvSpPr>
        <p:spPr>
          <a:xfrm>
            <a:off x="621792" y="1380744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人工智能+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621792" y="1892808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国务院部署「人工智能+」行动：2027 年智能终端与智能体普及率超 70%，2030 年超 90%</a:t>
            </a:r>
            <a:endParaRPr lang="en-US" sz="850" dirty="0"/>
          </a:p>
        </p:txBody>
      </p:sp>
      <p:sp>
        <p:nvSpPr>
          <p:cNvPr id="10" name="Shape 6"/>
          <p:cNvSpPr/>
          <p:nvPr/>
        </p:nvSpPr>
        <p:spPr>
          <a:xfrm>
            <a:off x="3232404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3396996" y="116128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用户规模 · 全民普及</a:t>
            </a:r>
            <a:endParaRPr lang="en-US" sz="850" dirty="0"/>
          </a:p>
        </p:txBody>
      </p:sp>
      <p:sp>
        <p:nvSpPr>
          <p:cNvPr id="12" name="Text 8"/>
          <p:cNvSpPr/>
          <p:nvPr/>
        </p:nvSpPr>
        <p:spPr>
          <a:xfrm>
            <a:off x="3396996" y="1380744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 亿+</a:t>
            </a:r>
            <a:endParaRPr lang="en-US" sz="2200" dirty="0"/>
          </a:p>
        </p:txBody>
      </p:sp>
      <p:sp>
        <p:nvSpPr>
          <p:cNvPr id="13" name="Text 9"/>
          <p:cNvSpPr/>
          <p:nvPr/>
        </p:nvSpPr>
        <p:spPr>
          <a:xfrm>
            <a:off x="3396996" y="1892808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ChatGPT 周活用户数；国内豆包月活超 1.6 亿 —— 普及速度超过历史上任何一项技术</a:t>
            </a:r>
            <a:endParaRPr lang="en-US" sz="850" dirty="0"/>
          </a:p>
        </p:txBody>
      </p:sp>
      <p:sp>
        <p:nvSpPr>
          <p:cNvPr id="14" name="Shape 10"/>
          <p:cNvSpPr/>
          <p:nvPr/>
        </p:nvSpPr>
        <p:spPr>
          <a:xfrm>
            <a:off x="6007608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172200" y="116128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消耗增速 · 指数爆发</a:t>
            </a:r>
            <a:endParaRPr lang="en-US" sz="850" dirty="0"/>
          </a:p>
        </p:txBody>
      </p:sp>
      <p:sp>
        <p:nvSpPr>
          <p:cNvPr id="16" name="Text 12"/>
          <p:cNvSpPr/>
          <p:nvPr/>
        </p:nvSpPr>
        <p:spPr>
          <a:xfrm>
            <a:off x="6172200" y="1380744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≈100 倍</a:t>
            </a:r>
            <a:endParaRPr lang="en-US" sz="2200" dirty="0"/>
          </a:p>
        </p:txBody>
      </p:sp>
      <p:sp>
        <p:nvSpPr>
          <p:cNvPr id="17" name="Text 13"/>
          <p:cNvSpPr/>
          <p:nvPr/>
        </p:nvSpPr>
        <p:spPr>
          <a:xfrm>
            <a:off x="6172200" y="1892808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Google 月处理 Token 量一年内从 9.7 万亿暴涨至 980 万亿 —— AI 正被「真实使用」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457200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621792" y="2843784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能力跃迁 · 从聊天到干活</a:t>
            </a:r>
            <a:endParaRPr lang="en-US" sz="850" dirty="0"/>
          </a:p>
        </p:txBody>
      </p:sp>
      <p:sp>
        <p:nvSpPr>
          <p:cNvPr id="20" name="Text 16"/>
          <p:cNvSpPr/>
          <p:nvPr/>
        </p:nvSpPr>
        <p:spPr>
          <a:xfrm>
            <a:off x="621792" y="3063240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97%+</a:t>
            </a:r>
            <a:endParaRPr lang="en-US" sz="2200" dirty="0"/>
          </a:p>
        </p:txBody>
      </p:sp>
      <p:sp>
        <p:nvSpPr>
          <p:cNvPr id="21" name="Text 17"/>
          <p:cNvSpPr/>
          <p:nvPr/>
        </p:nvSpPr>
        <p:spPr>
          <a:xfrm>
            <a:off x="621792" y="3575304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旗舰模型数学竞赛级得分；编程 Agent 已能独立完成数小时复杂任务</a:t>
            </a:r>
            <a:endParaRPr lang="en-US" sz="850" dirty="0"/>
          </a:p>
        </p:txBody>
      </p:sp>
      <p:sp>
        <p:nvSpPr>
          <p:cNvPr id="22" name="Shape 18"/>
          <p:cNvSpPr/>
          <p:nvPr/>
        </p:nvSpPr>
        <p:spPr>
          <a:xfrm>
            <a:off x="3232404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3396996" y="2843784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成本下降 · 人人可用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3396996" y="3063240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-80%/年</a:t>
            </a:r>
            <a:endParaRPr lang="en-US" sz="2200" dirty="0"/>
          </a:p>
        </p:txBody>
      </p:sp>
      <p:sp>
        <p:nvSpPr>
          <p:cNvPr id="25" name="Text 21"/>
          <p:cNvSpPr/>
          <p:nvPr/>
        </p:nvSpPr>
        <p:spPr>
          <a:xfrm>
            <a:off x="3396996" y="3575304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同等能力 Token 价格逐年下探 —— AI 从奢侈品变成日用品</a:t>
            </a:r>
            <a:endParaRPr lang="en-US" sz="850" dirty="0"/>
          </a:p>
        </p:txBody>
      </p:sp>
      <p:sp>
        <p:nvSpPr>
          <p:cNvPr id="26" name="Shape 22"/>
          <p:cNvSpPr/>
          <p:nvPr/>
        </p:nvSpPr>
        <p:spPr>
          <a:xfrm>
            <a:off x="6007608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6172200" y="2843784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效率实证 · 学界背书</a:t>
            </a:r>
            <a:endParaRPr lang="en-US" sz="850" dirty="0"/>
          </a:p>
        </p:txBody>
      </p:sp>
      <p:sp>
        <p:nvSpPr>
          <p:cNvPr id="28" name="Text 24"/>
          <p:cNvSpPr/>
          <p:nvPr/>
        </p:nvSpPr>
        <p:spPr>
          <a:xfrm>
            <a:off x="6172200" y="3063240"/>
            <a:ext cx="235000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+25~40%</a:t>
            </a:r>
            <a:endParaRPr lang="en-US" sz="2200" dirty="0"/>
          </a:p>
        </p:txBody>
      </p:sp>
      <p:sp>
        <p:nvSpPr>
          <p:cNvPr id="29" name="Text 25"/>
          <p:cNvSpPr/>
          <p:nvPr/>
        </p:nvSpPr>
        <p:spPr>
          <a:xfrm>
            <a:off x="6172200" y="3575304"/>
            <a:ext cx="235000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哈佛×BCG 实验：使用 AI 的顾问任务完成速度 +25%、质量 +40%</a:t>
            </a:r>
            <a:endParaRPr lang="en-US" sz="850" dirty="0"/>
          </a:p>
        </p:txBody>
      </p:sp>
      <p:sp>
        <p:nvSpPr>
          <p:cNvPr id="30" name="Shape 26"/>
          <p:cNvSpPr/>
          <p:nvPr/>
        </p:nvSpPr>
        <p:spPr>
          <a:xfrm>
            <a:off x="457200" y="4526280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26280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技术成熟、成本可担、战略加持 —— 用好 AI 不是选择题，而是这个时代的必答题。</a:t>
            </a:r>
            <a:endParaRPr lang="en-US" sz="110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 / 41</a:t>
            </a:r>
            <a:endParaRPr lang="en-US" sz="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带来的变化 —— 不是将来时，是现在进行时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从写代码到拍视频，「由 AI 生成」正在成为各行各业的默认选项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05840"/>
            <a:ext cx="8229600" cy="1207008"/>
          </a:xfrm>
          <a:prstGeom prst="roundRect">
            <a:avLst>
              <a:gd name="adj" fmla="val 3788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713232" y="1152144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80–100%</a:t>
            </a:r>
            <a:endParaRPr lang="en-US" sz="3000" dirty="0"/>
          </a:p>
        </p:txBody>
      </p:sp>
      <p:sp>
        <p:nvSpPr>
          <p:cNvPr id="8" name="Text 4"/>
          <p:cNvSpPr/>
          <p:nvPr/>
        </p:nvSpPr>
        <p:spPr>
          <a:xfrm>
            <a:off x="713232" y="1719072"/>
            <a:ext cx="2286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今年新增代码由 AI 生成</a:t>
            </a:r>
            <a:endParaRPr lang="en-US" sz="900" dirty="0"/>
          </a:p>
        </p:txBody>
      </p:sp>
      <p:sp>
        <p:nvSpPr>
          <p:cNvPr id="9" name="Shape 5"/>
          <p:cNvSpPr/>
          <p:nvPr/>
        </p:nvSpPr>
        <p:spPr>
          <a:xfrm>
            <a:off x="3200400" y="1207008"/>
            <a:ext cx="0" cy="804672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3456432" y="1133856"/>
            <a:ext cx="5029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软件开发 —— 变化最剧烈的行业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3456432" y="1426464"/>
            <a:ext cx="49834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Claude Code、Codex 等编程 Agent 自主读写改码、端到端交付；程序员的角色从「亲手写代码」转向「提需求、审结果、定架构」—— 一个人 + AI，干完过去一个小组的活。</a:t>
            </a:r>
            <a:endParaRPr lang="en-US" sz="950" dirty="0"/>
          </a:p>
        </p:txBody>
      </p:sp>
      <p:sp>
        <p:nvSpPr>
          <p:cNvPr id="12" name="Shape 8"/>
          <p:cNvSpPr/>
          <p:nvPr/>
        </p:nvSpPr>
        <p:spPr>
          <a:xfrm>
            <a:off x="457200" y="2395728"/>
            <a:ext cx="1975104" cy="1645920"/>
          </a:xfrm>
          <a:prstGeom prst="roundRect">
            <a:avLst>
              <a:gd name="adj" fmla="val 277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03504" y="252374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广告传媒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603504" y="2816352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内容直出</a:t>
            </a:r>
            <a:endParaRPr lang="en-US" sz="900" dirty="0"/>
          </a:p>
        </p:txBody>
      </p:sp>
      <p:sp>
        <p:nvSpPr>
          <p:cNvPr id="15" name="Text 11"/>
          <p:cNvSpPr/>
          <p:nvPr/>
        </p:nvSpPr>
        <p:spPr>
          <a:xfrm>
            <a:off x="603504" y="3108960"/>
            <a:ext cx="1682496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文案、海报、TVC 广告片由 AI 生成，制作周期从周级缩到天级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2542032" y="2395728"/>
            <a:ext cx="1975104" cy="1645920"/>
          </a:xfrm>
          <a:prstGeom prst="roundRect">
            <a:avLst>
              <a:gd name="adj" fmla="val 277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2688336" y="252374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电商直播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2688336" y="2816352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数字人主播</a:t>
            </a:r>
            <a:endParaRPr lang="en-US" sz="900" dirty="0"/>
          </a:p>
        </p:txBody>
      </p:sp>
      <p:sp>
        <p:nvSpPr>
          <p:cNvPr id="19" name="Text 15"/>
          <p:cNvSpPr/>
          <p:nvPr/>
        </p:nvSpPr>
        <p:spPr>
          <a:xfrm>
            <a:off x="2688336" y="3108960"/>
            <a:ext cx="1682496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数字人 7×24 不间断开播，一个人能同时运营多个直播间</a:t>
            </a:r>
            <a:endParaRPr lang="en-US" sz="900" dirty="0"/>
          </a:p>
        </p:txBody>
      </p:sp>
      <p:sp>
        <p:nvSpPr>
          <p:cNvPr id="20" name="Shape 16"/>
          <p:cNvSpPr/>
          <p:nvPr/>
        </p:nvSpPr>
        <p:spPr>
          <a:xfrm>
            <a:off x="4626864" y="2395728"/>
            <a:ext cx="1975104" cy="1645920"/>
          </a:xfrm>
          <a:prstGeom prst="roundRect">
            <a:avLst>
              <a:gd name="adj" fmla="val 277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4773168" y="252374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短剧 · 动漫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4773168" y="2816352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批量成片</a:t>
            </a:r>
            <a:endParaRPr lang="en-US" sz="900" dirty="0"/>
          </a:p>
        </p:txBody>
      </p:sp>
      <p:sp>
        <p:nvSpPr>
          <p:cNvPr id="23" name="Text 19"/>
          <p:cNvSpPr/>
          <p:nvPr/>
        </p:nvSpPr>
        <p:spPr>
          <a:xfrm>
            <a:off x="4773168" y="3108960"/>
            <a:ext cx="1682496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动态漫、短剧视频 AI 批量生成，制作成本直降一个数量级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6711696" y="2395728"/>
            <a:ext cx="1975104" cy="1645920"/>
          </a:xfrm>
          <a:prstGeom prst="roundRect">
            <a:avLst>
              <a:gd name="adj" fmla="val 277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6858000" y="252374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设计 · 音乐</a:t>
            </a:r>
            <a:endParaRPr lang="en-US" sz="1300" dirty="0"/>
          </a:p>
        </p:txBody>
      </p:sp>
      <p:sp>
        <p:nvSpPr>
          <p:cNvPr id="26" name="Text 22"/>
          <p:cNvSpPr/>
          <p:nvPr/>
        </p:nvSpPr>
        <p:spPr>
          <a:xfrm>
            <a:off x="6858000" y="2816352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一句话生成</a:t>
            </a:r>
            <a:endParaRPr lang="en-US" sz="900" dirty="0"/>
          </a:p>
        </p:txBody>
      </p:sp>
      <p:sp>
        <p:nvSpPr>
          <p:cNvPr id="27" name="Text 23"/>
          <p:cNvSpPr/>
          <p:nvPr/>
        </p:nvSpPr>
        <p:spPr>
          <a:xfrm>
            <a:off x="6858000" y="3108960"/>
            <a:ext cx="1682496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一句话直出商用配图与配乐，人人都是创作者</a:t>
            </a:r>
            <a:endParaRPr lang="en-US" sz="900" dirty="0"/>
          </a:p>
        </p:txBody>
      </p:sp>
      <p:sp>
        <p:nvSpPr>
          <p:cNvPr id="28" name="Shape 24"/>
          <p:cNvSpPr/>
          <p:nvPr/>
        </p:nvSpPr>
        <p:spPr>
          <a:xfrm>
            <a:off x="457200" y="4261104"/>
            <a:ext cx="8229600" cy="420624"/>
          </a:xfrm>
          <a:prstGeom prst="roundRect">
            <a:avLst>
              <a:gd name="adj" fmla="val 1087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594360" y="4261104"/>
            <a:ext cx="79552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客服、翻译、纪要、研报…… 这份清单还在变长 —— 与其被改变，不如先用起来。</a:t>
            </a:r>
            <a:endParaRPr lang="en-US" sz="1150" dirty="0"/>
          </a:p>
        </p:txBody>
      </p:sp>
      <p:sp>
        <p:nvSpPr>
          <p:cNvPr id="30" name="Text 26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1" name="Text 27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06 / 41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 · AI 创新高地  ×  商汤 · AI 头部从业者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大潮起珠江，智涌看深圳 —— 城市与企业的双向奔赴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4023360" cy="3291840"/>
          </a:xfrm>
          <a:prstGeom prst="roundRect">
            <a:avLst>
              <a:gd name="adj" fmla="val 138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85800" y="1298448"/>
            <a:ext cx="82296" cy="219456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8" name="Text 4"/>
          <p:cNvSpPr/>
          <p:nvPr/>
        </p:nvSpPr>
        <p:spPr>
          <a:xfrm>
            <a:off x="877824" y="1225296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 · 敢为「AI 第一城」</a:t>
            </a:r>
            <a:endParaRPr lang="en-US" sz="1450" dirty="0"/>
          </a:p>
        </p:txBody>
      </p:sp>
      <p:sp>
        <p:nvSpPr>
          <p:cNvPr id="9" name="Text 5"/>
          <p:cNvSpPr/>
          <p:nvPr/>
        </p:nvSpPr>
        <p:spPr>
          <a:xfrm>
            <a:off x="685800" y="1700784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1115568" y="1700784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敢闯敢试基因</a:t>
            </a:r>
            <a:endParaRPr lang="en-US" sz="1250" dirty="0"/>
          </a:p>
        </p:txBody>
      </p:sp>
      <p:sp>
        <p:nvSpPr>
          <p:cNvPr id="11" name="Text 7"/>
          <p:cNvSpPr/>
          <p:nvPr/>
        </p:nvSpPr>
        <p:spPr>
          <a:xfrm>
            <a:off x="1115568" y="2011680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四十年特区精神，敢为天下先 —— 也敢为「AI 第一城」</a:t>
            </a:r>
            <a:endParaRPr lang="en-US" sz="900" dirty="0"/>
          </a:p>
        </p:txBody>
      </p:sp>
      <p:sp>
        <p:nvSpPr>
          <p:cNvPr id="12" name="Text 8"/>
          <p:cNvSpPr/>
          <p:nvPr/>
        </p:nvSpPr>
        <p:spPr>
          <a:xfrm>
            <a:off x="685800" y="2587752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1115568" y="2587752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全链创新生态</a:t>
            </a:r>
            <a:endParaRPr lang="en-US" sz="1250" dirty="0"/>
          </a:p>
        </p:txBody>
      </p:sp>
      <p:sp>
        <p:nvSpPr>
          <p:cNvPr id="14" name="Text 10"/>
          <p:cNvSpPr/>
          <p:nvPr/>
        </p:nvSpPr>
        <p:spPr>
          <a:xfrm>
            <a:off x="1115568" y="2898648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从基础研究到产业落地，全过程创新生态链条完整</a:t>
            </a:r>
            <a:endParaRPr lang="en-US" sz="900" dirty="0"/>
          </a:p>
        </p:txBody>
      </p:sp>
      <p:sp>
        <p:nvSpPr>
          <p:cNvPr id="15" name="Text 11"/>
          <p:cNvSpPr/>
          <p:nvPr/>
        </p:nvSpPr>
        <p:spPr>
          <a:xfrm>
            <a:off x="685800" y="3474720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1115568" y="3474720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产业集聚</a:t>
            </a:r>
            <a:endParaRPr lang="en-US" sz="1250" dirty="0"/>
          </a:p>
        </p:txBody>
      </p:sp>
      <p:sp>
        <p:nvSpPr>
          <p:cNvPr id="17" name="Text 13"/>
          <p:cNvSpPr/>
          <p:nvPr/>
        </p:nvSpPr>
        <p:spPr>
          <a:xfrm>
            <a:off x="1115568" y="3785616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算力、人才、资本、场景高度集聚，势能强劲</a:t>
            </a:r>
            <a:endParaRPr lang="en-US" sz="900" dirty="0"/>
          </a:p>
        </p:txBody>
      </p:sp>
      <p:sp>
        <p:nvSpPr>
          <p:cNvPr id="18" name="Shape 14"/>
          <p:cNvSpPr/>
          <p:nvPr/>
        </p:nvSpPr>
        <p:spPr>
          <a:xfrm>
            <a:off x="4663440" y="1078992"/>
            <a:ext cx="4023360" cy="3291840"/>
          </a:xfrm>
          <a:prstGeom prst="roundRect">
            <a:avLst>
              <a:gd name="adj" fmla="val 138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4892040" y="1298448"/>
            <a:ext cx="82296" cy="219456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0" name="Text 16"/>
          <p:cNvSpPr/>
          <p:nvPr/>
        </p:nvSpPr>
        <p:spPr>
          <a:xfrm>
            <a:off x="5084064" y="1225296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 · 紧跟趋势，更定义趋势</a:t>
            </a:r>
            <a:endParaRPr lang="en-US" sz="1450" dirty="0"/>
          </a:p>
        </p:txBody>
      </p:sp>
      <p:sp>
        <p:nvSpPr>
          <p:cNvPr id="21" name="Text 17"/>
          <p:cNvSpPr/>
          <p:nvPr/>
        </p:nvSpPr>
        <p:spPr>
          <a:xfrm>
            <a:off x="4892040" y="1700784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5321808" y="1700784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全栈大模型矩阵</a:t>
            </a:r>
            <a:endParaRPr lang="en-US" sz="1250" dirty="0"/>
          </a:p>
        </p:txBody>
      </p:sp>
      <p:sp>
        <p:nvSpPr>
          <p:cNvPr id="23" name="Text 19"/>
          <p:cNvSpPr/>
          <p:nvPr/>
        </p:nvSpPr>
        <p:spPr>
          <a:xfrm>
            <a:off x="5321808" y="2011680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「日日新」覆盖语言、图像、视频、数字人，全模态布局</a:t>
            </a:r>
            <a:endParaRPr lang="en-US" sz="900" dirty="0"/>
          </a:p>
        </p:txBody>
      </p:sp>
      <p:sp>
        <p:nvSpPr>
          <p:cNvPr id="24" name="Text 20"/>
          <p:cNvSpPr/>
          <p:nvPr/>
        </p:nvSpPr>
        <p:spPr>
          <a:xfrm>
            <a:off x="4892040" y="2587752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5321808" y="2587752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原创技术体系</a:t>
            </a:r>
            <a:endParaRPr lang="en-US" sz="1250" dirty="0"/>
          </a:p>
        </p:txBody>
      </p:sp>
      <p:sp>
        <p:nvSpPr>
          <p:cNvPr id="26" name="Text 22"/>
          <p:cNvSpPr/>
          <p:nvPr/>
        </p:nvSpPr>
        <p:spPr>
          <a:xfrm>
            <a:off x="5321808" y="2898648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坚持原创、自主可控，把核心技术握在自己手里</a:t>
            </a:r>
            <a:endParaRPr lang="en-US" sz="900" dirty="0"/>
          </a:p>
        </p:txBody>
      </p:sp>
      <p:sp>
        <p:nvSpPr>
          <p:cNvPr id="27" name="Text 23"/>
          <p:cNvSpPr/>
          <p:nvPr/>
        </p:nvSpPr>
        <p:spPr>
          <a:xfrm>
            <a:off x="4892040" y="3474720"/>
            <a:ext cx="38404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5321808" y="3474720"/>
            <a:ext cx="313639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大装置·大模型·大场景</a:t>
            </a:r>
            <a:endParaRPr lang="en-US" sz="1250" dirty="0"/>
          </a:p>
        </p:txBody>
      </p:sp>
      <p:sp>
        <p:nvSpPr>
          <p:cNvPr id="29" name="Text 25"/>
          <p:cNvSpPr/>
          <p:nvPr/>
        </p:nvSpPr>
        <p:spPr>
          <a:xfrm>
            <a:off x="5321808" y="3785616"/>
            <a:ext cx="3136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深耕 2B 市场，让 AI 进入业务流程、成为生产力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457200" y="450799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07992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深圳速度，遇见智能加速度 —— 看清趋势是本事，引领趋势是担当。</a:t>
            </a:r>
            <a:endParaRPr lang="en-US" sz="115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07 / 41</a:t>
            </a:r>
            <a:endParaRPr lang="en-US" sz="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一个迫切的判断 —— 不是要不要用 AI，而是早用早主动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变的是工作方式，不变的是把事做成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679192" cy="1627632"/>
          </a:xfrm>
          <a:prstGeom prst="roundRect">
            <a:avLst>
              <a:gd name="adj" fmla="val 280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243584"/>
            <a:ext cx="23134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⏳ 趋势不等人</a:t>
            </a:r>
            <a:endParaRPr lang="en-US" sz="1500" dirty="0"/>
          </a:p>
        </p:txBody>
      </p:sp>
      <p:sp>
        <p:nvSpPr>
          <p:cNvPr id="8" name="Text 4"/>
          <p:cNvSpPr/>
          <p:nvPr/>
        </p:nvSpPr>
        <p:spPr>
          <a:xfrm>
            <a:off x="640080" y="1700784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技术迭代以月计、以周计，窗口期稍纵即逝，犹豫就是落后。</a:t>
            </a:r>
            <a:endParaRPr lang="en-US" sz="1050" dirty="0"/>
          </a:p>
        </p:txBody>
      </p:sp>
      <p:sp>
        <p:nvSpPr>
          <p:cNvPr id="9" name="Shape 5"/>
          <p:cNvSpPr/>
          <p:nvPr/>
        </p:nvSpPr>
        <p:spPr>
          <a:xfrm>
            <a:off x="3259836" y="1078992"/>
            <a:ext cx="2679192" cy="1627632"/>
          </a:xfrm>
          <a:prstGeom prst="roundRect">
            <a:avLst>
              <a:gd name="adj" fmla="val 280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3442716" y="1243584"/>
            <a:ext cx="23134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🛠 工具不挑人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3442716" y="1700784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AI 不再是技术岗的专利，而是每个青年骨干的基本功。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6062472" y="1078992"/>
            <a:ext cx="2679192" cy="1627632"/>
          </a:xfrm>
          <a:prstGeom prst="roundRect">
            <a:avLst>
              <a:gd name="adj" fmla="val 2809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245352" y="1243584"/>
            <a:ext cx="231343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⚡ 早用早主动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6245352" y="1700784"/>
            <a:ext cx="2313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先用起来的人，先拿到效率红利，也先掌握话语权。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457200" y="2907792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底气从哪来 · 我们已经在路上</a:t>
            </a:r>
            <a:endParaRPr lang="en-US" sz="1300" dirty="0"/>
          </a:p>
        </p:txBody>
      </p:sp>
      <p:sp>
        <p:nvSpPr>
          <p:cNvPr id="16" name="Shape 12"/>
          <p:cNvSpPr/>
          <p:nvPr/>
        </p:nvSpPr>
        <p:spPr>
          <a:xfrm>
            <a:off x="457200" y="3255264"/>
            <a:ext cx="2679192" cy="1115568"/>
          </a:xfrm>
          <a:prstGeom prst="roundRect">
            <a:avLst>
              <a:gd name="adj" fmla="val 409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40080" y="3364992"/>
            <a:ext cx="23134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 中国有市场和场景</a:t>
            </a:r>
            <a:endParaRPr lang="en-US" sz="1200" dirty="0"/>
          </a:p>
        </p:txBody>
      </p:sp>
      <p:sp>
        <p:nvSpPr>
          <p:cNvPr id="18" name="Text 14"/>
          <p:cNvSpPr/>
          <p:nvPr/>
        </p:nvSpPr>
        <p:spPr>
          <a:xfrm>
            <a:off x="640080" y="3712464"/>
            <a:ext cx="2313432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超大规模市场 + 最丰富的应用场景，是 AI 落地最肥沃的土壤</a:t>
            </a:r>
            <a:endParaRPr lang="en-US" sz="950" dirty="0"/>
          </a:p>
        </p:txBody>
      </p:sp>
      <p:sp>
        <p:nvSpPr>
          <p:cNvPr id="19" name="Shape 15"/>
          <p:cNvSpPr/>
          <p:nvPr/>
        </p:nvSpPr>
        <p:spPr>
          <a:xfrm>
            <a:off x="3259836" y="3255264"/>
            <a:ext cx="2679192" cy="1115568"/>
          </a:xfrm>
          <a:prstGeom prst="roundRect">
            <a:avLst>
              <a:gd name="adj" fmla="val 409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3442716" y="3364992"/>
            <a:ext cx="23134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 深圳有生态和速度</a:t>
            </a:r>
            <a:endParaRPr lang="en-US" sz="1200" dirty="0"/>
          </a:p>
        </p:txBody>
      </p:sp>
      <p:sp>
        <p:nvSpPr>
          <p:cNvPr id="21" name="Text 17"/>
          <p:cNvSpPr/>
          <p:nvPr/>
        </p:nvSpPr>
        <p:spPr>
          <a:xfrm>
            <a:off x="3442716" y="3712464"/>
            <a:ext cx="2313432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创新生态完整、产业反应迅速，把想法变成产品只需一步</a:t>
            </a:r>
            <a:endParaRPr lang="en-US" sz="950" dirty="0"/>
          </a:p>
        </p:txBody>
      </p:sp>
      <p:sp>
        <p:nvSpPr>
          <p:cNvPr id="22" name="Shape 18"/>
          <p:cNvSpPr/>
          <p:nvPr/>
        </p:nvSpPr>
        <p:spPr>
          <a:xfrm>
            <a:off x="6062472" y="3255264"/>
            <a:ext cx="2679192" cy="1115568"/>
          </a:xfrm>
          <a:prstGeom prst="roundRect">
            <a:avLst>
              <a:gd name="adj" fmla="val 409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245352" y="3364992"/>
            <a:ext cx="2313432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 商汤有技术和落地</a:t>
            </a:r>
            <a:endParaRPr lang="en-US" sz="1200" dirty="0"/>
          </a:p>
        </p:txBody>
      </p:sp>
      <p:sp>
        <p:nvSpPr>
          <p:cNvPr id="24" name="Text 20"/>
          <p:cNvSpPr/>
          <p:nvPr/>
        </p:nvSpPr>
        <p:spPr>
          <a:xfrm>
            <a:off x="6245352" y="3712464"/>
            <a:ext cx="2313432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头部技术实力 + 2B 落地经验，既能仰望星空也能脚踏实地</a:t>
            </a:r>
            <a:endParaRPr lang="en-US" sz="950" dirty="0"/>
          </a:p>
        </p:txBody>
      </p:sp>
      <p:sp>
        <p:nvSpPr>
          <p:cNvPr id="25" name="Shape 21"/>
          <p:cNvSpPr/>
          <p:nvPr/>
        </p:nvSpPr>
        <p:spPr>
          <a:xfrm>
            <a:off x="457200" y="4526280"/>
            <a:ext cx="8229600" cy="329184"/>
          </a:xfrm>
          <a:prstGeom prst="roundRect">
            <a:avLst>
              <a:gd name="adj" fmla="val 13889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594360" y="4526280"/>
            <a:ext cx="7955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全球变局中：中国向上 · 深圳领先 · 商汤逐浪 —— 这就是青年用好 AI 的底气。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8" name="Text 24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08 / 41</a:t>
            </a:r>
            <a:endParaRPr lang="en-US" sz="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0" y="640080"/>
            <a:ext cx="3291840" cy="3108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0" b="1" dirty="0">
                <a:solidFill>
                  <a:srgbClr val="16325C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7000" dirty="0"/>
          </a:p>
        </p:txBody>
      </p:sp>
      <p:sp>
        <p:nvSpPr>
          <p:cNvPr id="3" name="Text 1"/>
          <p:cNvSpPr/>
          <p:nvPr/>
        </p:nvSpPr>
        <p:spPr>
          <a:xfrm>
            <a:off x="822960" y="132588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spc="5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CHAPTER 02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822960" y="1691640"/>
            <a:ext cx="69494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行业洞察 · 全球格局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22960" y="2542032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看清牌桌上的玩家，才能选对自己的打法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50292" cy="6583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7" name="Text 5"/>
          <p:cNvSpPr/>
          <p:nvPr/>
        </p:nvSpPr>
        <p:spPr>
          <a:xfrm>
            <a:off x="1024128" y="3200400"/>
            <a:ext cx="69494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“美国领先、中国并跑、开源闭源双轨 —— 大模型进入「比落地」的下半场。”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822960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玩家格局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2075688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212848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2848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四大趋势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465576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602736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602736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演进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4855464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992624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992624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经济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6245352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382512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82512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为什么是现在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822960" y="4526280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本章内容提炼自《商汤 Token Plan 分享 · 行业洞察 v1.3》</a:t>
            </a:r>
            <a:endParaRPr lang="en-US" sz="850" dirty="0"/>
          </a:p>
        </p:txBody>
      </p:sp>
      <p:pic>
        <p:nvPicPr>
          <p:cNvPr id="23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24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6" name="Text 22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 / 41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全球大模型全景 · 海外篇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六大海外厂商 —— 美国闭源旗舰领先，开源阵营补位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OpenAI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621792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闭源 · 生态最大</a:t>
            </a:r>
            <a:endParaRPr lang="en-US" sz="850" dirty="0"/>
          </a:p>
        </p:txBody>
      </p:sp>
      <p:sp>
        <p:nvSpPr>
          <p:cNvPr id="9" name="Text 5"/>
          <p:cNvSpPr/>
          <p:nvPr/>
        </p:nvSpPr>
        <p:spPr>
          <a:xfrm>
            <a:off x="621792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GPT-5.5 / o 系列推理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621792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ChatGPT + Codex 编程 Agent，开发者与消费端双第一</a:t>
            </a:r>
            <a:endParaRPr lang="en-US" sz="900" dirty="0"/>
          </a:p>
        </p:txBody>
      </p:sp>
      <p:sp>
        <p:nvSpPr>
          <p:cNvPr id="11" name="Shape 7"/>
          <p:cNvSpPr/>
          <p:nvPr/>
        </p:nvSpPr>
        <p:spPr>
          <a:xfrm>
            <a:off x="3232404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396996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Anthropic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6996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闭源 · 编程最强</a:t>
            </a:r>
            <a:endParaRPr lang="en-US" sz="850" dirty="0"/>
          </a:p>
        </p:txBody>
      </p:sp>
      <p:sp>
        <p:nvSpPr>
          <p:cNvPr id="14" name="Text 10"/>
          <p:cNvSpPr/>
          <p:nvPr/>
        </p:nvSpPr>
        <p:spPr>
          <a:xfrm>
            <a:off x="3396996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Claude Opus 4.x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396996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Claude Code 引领编程 Agent，企业级安全与长任务见长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6007608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172200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Google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172200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闭源 · 全模态</a:t>
            </a:r>
            <a:endParaRPr lang="en-US" sz="850" dirty="0"/>
          </a:p>
        </p:txBody>
      </p:sp>
      <p:sp>
        <p:nvSpPr>
          <p:cNvPr id="19" name="Text 15"/>
          <p:cNvSpPr/>
          <p:nvPr/>
        </p:nvSpPr>
        <p:spPr>
          <a:xfrm>
            <a:off x="6172200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Gemini 3.x Pro</a:t>
            </a:r>
            <a:endParaRPr lang="en-US" sz="950" dirty="0"/>
          </a:p>
        </p:txBody>
      </p:sp>
      <p:sp>
        <p:nvSpPr>
          <p:cNvPr id="20" name="Text 16"/>
          <p:cNvSpPr/>
          <p:nvPr/>
        </p:nvSpPr>
        <p:spPr>
          <a:xfrm>
            <a:off x="6172200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全模态 + 超长上下文，深度绑定谷歌生态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457200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21792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Meta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621792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开源 · 生态基石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621792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Llama 4 系列</a:t>
            </a:r>
            <a:endParaRPr lang="en-US" sz="950" dirty="0"/>
          </a:p>
        </p:txBody>
      </p:sp>
      <p:sp>
        <p:nvSpPr>
          <p:cNvPr id="25" name="Text 21"/>
          <p:cNvSpPr/>
          <p:nvPr/>
        </p:nvSpPr>
        <p:spPr>
          <a:xfrm>
            <a:off x="621792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免费可商用、私有化友好，开源社区事实标准</a:t>
            </a:r>
            <a:endParaRPr lang="en-US" sz="900" dirty="0"/>
          </a:p>
        </p:txBody>
      </p:sp>
      <p:sp>
        <p:nvSpPr>
          <p:cNvPr id="26" name="Shape 22"/>
          <p:cNvSpPr/>
          <p:nvPr/>
        </p:nvSpPr>
        <p:spPr>
          <a:xfrm>
            <a:off x="3232404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3396996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xAI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3396996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闭源 · 实时推理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3396996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Grok 4.x</a:t>
            </a:r>
            <a:endParaRPr lang="en-US" sz="950" dirty="0"/>
          </a:p>
        </p:txBody>
      </p:sp>
      <p:sp>
        <p:nvSpPr>
          <p:cNvPr id="30" name="Text 26"/>
          <p:cNvSpPr/>
          <p:nvPr/>
        </p:nvSpPr>
        <p:spPr>
          <a:xfrm>
            <a:off x="3396996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实时数据 + 强推理，深度集成 X 平台</a:t>
            </a:r>
            <a:endParaRPr lang="en-US" sz="900" dirty="0"/>
          </a:p>
        </p:txBody>
      </p:sp>
      <p:sp>
        <p:nvSpPr>
          <p:cNvPr id="31" name="Shape 27"/>
          <p:cNvSpPr/>
          <p:nvPr/>
        </p:nvSpPr>
        <p:spPr>
          <a:xfrm>
            <a:off x="6007608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172200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Mistral</a:t>
            </a:r>
            <a:endParaRPr lang="en-US" sz="1300" dirty="0"/>
          </a:p>
        </p:txBody>
      </p:sp>
      <p:sp>
        <p:nvSpPr>
          <p:cNvPr id="33" name="Text 29"/>
          <p:cNvSpPr/>
          <p:nvPr/>
        </p:nvSpPr>
        <p:spPr>
          <a:xfrm>
            <a:off x="6172200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欧洲 · 开源为主 · 合规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172200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Mistral Medium</a:t>
            </a:r>
            <a:endParaRPr lang="en-US" sz="950" dirty="0"/>
          </a:p>
        </p:txBody>
      </p:sp>
      <p:sp>
        <p:nvSpPr>
          <p:cNvPr id="35" name="Text 31"/>
          <p:cNvSpPr/>
          <p:nvPr/>
        </p:nvSpPr>
        <p:spPr>
          <a:xfrm>
            <a:off x="6172200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轻量高效、编程专用，欧洲数据合规标杆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457200" y="4434840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594360" y="4434840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海外格局：美国闭源旗舰领先 + Meta / Mistral 开源补位 —— 竞争进入「旗舰 + 生态」双线战。</a:t>
            </a:r>
            <a:endParaRPr lang="en-US" sz="1150" dirty="0"/>
          </a:p>
        </p:txBody>
      </p:sp>
      <p:sp>
        <p:nvSpPr>
          <p:cNvPr id="38" name="Text 3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9" name="Text 3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/ 41</a:t>
            </a:r>
            <a:endParaRPr lang="en-US" sz="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全球大模型全景 · 中国篇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第一梯队开源闭源并进 —— 国内大模型调用量已超美国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DeepSeek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621792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开源 · 极致性价比</a:t>
            </a:r>
            <a:endParaRPr lang="en-US" sz="850" dirty="0"/>
          </a:p>
        </p:txBody>
      </p:sp>
      <p:sp>
        <p:nvSpPr>
          <p:cNvPr id="9" name="Text 5"/>
          <p:cNvSpPr/>
          <p:nvPr/>
        </p:nvSpPr>
        <p:spPr>
          <a:xfrm>
            <a:off x="621792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V4 / R 推理系列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621792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全球前四，以开源精神 + 低价倒逼行业进化</a:t>
            </a:r>
            <a:endParaRPr lang="en-US" sz="900" dirty="0"/>
          </a:p>
        </p:txBody>
      </p:sp>
      <p:sp>
        <p:nvSpPr>
          <p:cNvPr id="11" name="Shape 7"/>
          <p:cNvSpPr/>
          <p:nvPr/>
        </p:nvSpPr>
        <p:spPr>
          <a:xfrm>
            <a:off x="3232404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396996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阿里 · 通义千问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6996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开源 + 闭源双轨</a:t>
            </a:r>
            <a:endParaRPr lang="en-US" sz="850" dirty="0"/>
          </a:p>
        </p:txBody>
      </p:sp>
      <p:sp>
        <p:nvSpPr>
          <p:cNvPr id="14" name="Text 10"/>
          <p:cNvSpPr/>
          <p:nvPr/>
        </p:nvSpPr>
        <p:spPr>
          <a:xfrm>
            <a:off x="3396996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Qwen3 系列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396996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全球开源下载量标杆，云 + 模型一体化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6007608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172200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字节 · 豆包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172200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闭源 · 用户体量第一</a:t>
            </a:r>
            <a:endParaRPr lang="en-US" sz="850" dirty="0"/>
          </a:p>
        </p:txBody>
      </p:sp>
      <p:sp>
        <p:nvSpPr>
          <p:cNvPr id="19" name="Text 15"/>
          <p:cNvSpPr/>
          <p:nvPr/>
        </p:nvSpPr>
        <p:spPr>
          <a:xfrm>
            <a:off x="6172200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豆包大模型系列</a:t>
            </a:r>
            <a:endParaRPr lang="en-US" sz="950" dirty="0"/>
          </a:p>
        </p:txBody>
      </p:sp>
      <p:sp>
        <p:nvSpPr>
          <p:cNvPr id="20" name="Text 16"/>
          <p:cNvSpPr/>
          <p:nvPr/>
        </p:nvSpPr>
        <p:spPr>
          <a:xfrm>
            <a:off x="6172200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1.6 亿 MAU 居首，C 端入口 + 火山方舟 ToB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457200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21792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月之暗面 · Kimi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621792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长上下文 · Agent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621792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Kimi K2</a:t>
            </a:r>
            <a:endParaRPr lang="en-US" sz="950" dirty="0"/>
          </a:p>
        </p:txBody>
      </p:sp>
      <p:sp>
        <p:nvSpPr>
          <p:cNvPr id="25" name="Text 21"/>
          <p:cNvSpPr/>
          <p:nvPr/>
        </p:nvSpPr>
        <p:spPr>
          <a:xfrm>
            <a:off x="621792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超长上下文起家，独立模型公司代表</a:t>
            </a:r>
            <a:endParaRPr lang="en-US" sz="900" dirty="0"/>
          </a:p>
        </p:txBody>
      </p:sp>
      <p:sp>
        <p:nvSpPr>
          <p:cNvPr id="26" name="Shape 22"/>
          <p:cNvSpPr/>
          <p:nvPr/>
        </p:nvSpPr>
        <p:spPr>
          <a:xfrm>
            <a:off x="3232404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3396996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智谱 · GLM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3396996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开源 + 闭源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3396996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GLM-4.6 / 5 系列</a:t>
            </a:r>
            <a:endParaRPr lang="en-US" sz="950" dirty="0"/>
          </a:p>
        </p:txBody>
      </p:sp>
      <p:sp>
        <p:nvSpPr>
          <p:cNvPr id="30" name="Text 26"/>
          <p:cNvSpPr/>
          <p:nvPr/>
        </p:nvSpPr>
        <p:spPr>
          <a:xfrm>
            <a:off x="3396996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ToB 与 Agent 能力强，开源生态活跃</a:t>
            </a:r>
            <a:endParaRPr lang="en-US" sz="900" dirty="0"/>
          </a:p>
        </p:txBody>
      </p:sp>
      <p:sp>
        <p:nvSpPr>
          <p:cNvPr id="31" name="Shape 27"/>
          <p:cNvSpPr/>
          <p:nvPr/>
        </p:nvSpPr>
        <p:spPr>
          <a:xfrm>
            <a:off x="6007608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172200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★ 商汤 · SenseNova</a:t>
            </a:r>
            <a:endParaRPr lang="en-US" sz="1300" dirty="0"/>
          </a:p>
        </p:txBody>
      </p:sp>
      <p:sp>
        <p:nvSpPr>
          <p:cNvPr id="33" name="Text 29"/>
          <p:cNvSpPr/>
          <p:nvPr/>
        </p:nvSpPr>
        <p:spPr>
          <a:xfrm>
            <a:off x="6172200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自研闭源 · 全模态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172200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 S2 · 万亿 MoE</a:t>
            </a:r>
            <a:endParaRPr lang="en-US" sz="950" dirty="0"/>
          </a:p>
        </p:txBody>
      </p:sp>
      <p:sp>
        <p:nvSpPr>
          <p:cNvPr id="35" name="Text 31"/>
          <p:cNvSpPr/>
          <p:nvPr/>
        </p:nvSpPr>
        <p:spPr>
          <a:xfrm>
            <a:off x="6172200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全球第一梯队评分，深耕 2B 落地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457200" y="4434840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594360" y="4434840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第一梯队还有：百度文心 · 腾讯混元 · 讯飞星火 · MiniMax · 阶跃星辰 —— 中国力量全面并跑。</a:t>
            </a:r>
            <a:endParaRPr lang="en-US" sz="1150" dirty="0"/>
          </a:p>
        </p:txBody>
      </p:sp>
      <p:sp>
        <p:nvSpPr>
          <p:cNvPr id="38" name="Text 3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9" name="Text 3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 / 41</a:t>
            </a:r>
            <a:endParaRPr lang="en-US" sz="7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大模型发展四大趋势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从「比参数」到「比落地」—— 谁能把能力变成持续价值，谁就赢得 AI 红利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🧠</a:t>
            </a:r>
            <a:endParaRPr lang="en-US" sz="2000" dirty="0"/>
          </a:p>
        </p:txBody>
      </p:sp>
      <p:sp>
        <p:nvSpPr>
          <p:cNvPr id="8" name="Text 4"/>
          <p:cNvSpPr/>
          <p:nvPr/>
        </p:nvSpPr>
        <p:spPr>
          <a:xfrm>
            <a:off x="603504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推理常态化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603504" y="2011680"/>
            <a:ext cx="1700784" cy="1865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思维链、工具调用内生为默认能力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快思考 / 慢思考按需切换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603504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603504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慢思考</a:t>
            </a:r>
            <a:endParaRPr lang="en-US" sz="1900" dirty="0"/>
          </a:p>
        </p:txBody>
      </p:sp>
      <p:sp>
        <p:nvSpPr>
          <p:cNvPr id="12" name="Text 8"/>
          <p:cNvSpPr/>
          <p:nvPr/>
        </p:nvSpPr>
        <p:spPr>
          <a:xfrm>
            <a:off x="603504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深度推理成为旗舰标配</a:t>
            </a:r>
            <a:endParaRPr lang="en-US" sz="850" dirty="0"/>
          </a:p>
        </p:txBody>
      </p:sp>
      <p:sp>
        <p:nvSpPr>
          <p:cNvPr id="13" name="Shape 9"/>
          <p:cNvSpPr/>
          <p:nvPr/>
        </p:nvSpPr>
        <p:spPr>
          <a:xfrm>
            <a:off x="2542032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2688336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🎬</a:t>
            </a:r>
            <a:endParaRPr lang="en-US" sz="2000" dirty="0"/>
          </a:p>
        </p:txBody>
      </p:sp>
      <p:sp>
        <p:nvSpPr>
          <p:cNvPr id="15" name="Text 11"/>
          <p:cNvSpPr/>
          <p:nvPr/>
        </p:nvSpPr>
        <p:spPr>
          <a:xfrm>
            <a:off x="2688336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全模态融合</a:t>
            </a:r>
            <a:endParaRPr lang="en-US" sz="1350" dirty="0"/>
          </a:p>
        </p:txBody>
      </p:sp>
      <p:sp>
        <p:nvSpPr>
          <p:cNvPr id="16" name="Text 12"/>
          <p:cNvSpPr/>
          <p:nvPr/>
        </p:nvSpPr>
        <p:spPr>
          <a:xfrm>
            <a:off x="2688336" y="2011680"/>
            <a:ext cx="1700784" cy="1865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理解与生成走向一体化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语音视频实时交互普及</a:t>
            </a:r>
            <a:endParaRPr lang="en-US" sz="950" dirty="0"/>
          </a:p>
        </p:txBody>
      </p:sp>
      <p:sp>
        <p:nvSpPr>
          <p:cNvPr id="17" name="Shape 13"/>
          <p:cNvSpPr/>
          <p:nvPr/>
        </p:nvSpPr>
        <p:spPr>
          <a:xfrm>
            <a:off x="2688336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2688336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 模态</a:t>
            </a:r>
            <a:endParaRPr lang="en-US" sz="1900" dirty="0"/>
          </a:p>
        </p:txBody>
      </p:sp>
      <p:sp>
        <p:nvSpPr>
          <p:cNvPr id="19" name="Text 15"/>
          <p:cNvSpPr/>
          <p:nvPr/>
        </p:nvSpPr>
        <p:spPr>
          <a:xfrm>
            <a:off x="2688336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 · 图 · 音 · 视频 · 乐</a:t>
            </a:r>
            <a:endParaRPr lang="en-US" sz="850" dirty="0"/>
          </a:p>
        </p:txBody>
      </p:sp>
      <p:sp>
        <p:nvSpPr>
          <p:cNvPr id="20" name="Shape 16"/>
          <p:cNvSpPr/>
          <p:nvPr/>
        </p:nvSpPr>
        <p:spPr>
          <a:xfrm>
            <a:off x="4626864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4773168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🤖</a:t>
            </a:r>
            <a:endParaRPr lang="en-US" sz="2000" dirty="0"/>
          </a:p>
        </p:txBody>
      </p:sp>
      <p:sp>
        <p:nvSpPr>
          <p:cNvPr id="22" name="Text 18"/>
          <p:cNvSpPr/>
          <p:nvPr/>
        </p:nvSpPr>
        <p:spPr>
          <a:xfrm>
            <a:off x="4773168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化</a:t>
            </a:r>
            <a:endParaRPr lang="en-US" sz="1350" dirty="0"/>
          </a:p>
        </p:txBody>
      </p:sp>
      <p:sp>
        <p:nvSpPr>
          <p:cNvPr id="23" name="Text 19"/>
          <p:cNvSpPr/>
          <p:nvPr/>
        </p:nvSpPr>
        <p:spPr>
          <a:xfrm>
            <a:off x="4773168" y="2011680"/>
            <a:ext cx="1700784" cy="1865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从「对话」走向「执行」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多步工具调用 + 自检纠错</a:t>
            </a:r>
            <a:endParaRPr lang="en-US" sz="950" dirty="0"/>
          </a:p>
        </p:txBody>
      </p:sp>
      <p:sp>
        <p:nvSpPr>
          <p:cNvPr id="24" name="Shape 20"/>
          <p:cNvSpPr/>
          <p:nvPr/>
        </p:nvSpPr>
        <p:spPr>
          <a:xfrm>
            <a:off x="4773168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4773168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干完活</a:t>
            </a:r>
            <a:endParaRPr lang="en-US" sz="1900" dirty="0"/>
          </a:p>
        </p:txBody>
      </p:sp>
      <p:sp>
        <p:nvSpPr>
          <p:cNvPr id="26" name="Text 22"/>
          <p:cNvSpPr/>
          <p:nvPr/>
        </p:nvSpPr>
        <p:spPr>
          <a:xfrm>
            <a:off x="4773168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进入真实业务流程岗位</a:t>
            </a:r>
            <a:endParaRPr lang="en-US" sz="850" dirty="0"/>
          </a:p>
        </p:txBody>
      </p:sp>
      <p:sp>
        <p:nvSpPr>
          <p:cNvPr id="27" name="Shape 23"/>
          <p:cNvSpPr/>
          <p:nvPr/>
        </p:nvSpPr>
        <p:spPr>
          <a:xfrm>
            <a:off x="6711696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8" name="Text 24"/>
          <p:cNvSpPr/>
          <p:nvPr/>
        </p:nvSpPr>
        <p:spPr>
          <a:xfrm>
            <a:off x="6858000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💸</a:t>
            </a:r>
            <a:endParaRPr lang="en-US" sz="2000" dirty="0"/>
          </a:p>
        </p:txBody>
      </p:sp>
      <p:sp>
        <p:nvSpPr>
          <p:cNvPr id="29" name="Text 25"/>
          <p:cNvSpPr/>
          <p:nvPr/>
        </p:nvSpPr>
        <p:spPr>
          <a:xfrm>
            <a:off x="6858000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成本断崖</a:t>
            </a:r>
            <a:endParaRPr lang="en-US" sz="1350" dirty="0"/>
          </a:p>
        </p:txBody>
      </p:sp>
      <p:sp>
        <p:nvSpPr>
          <p:cNvPr id="30" name="Text 26"/>
          <p:cNvSpPr/>
          <p:nvPr/>
        </p:nvSpPr>
        <p:spPr>
          <a:xfrm>
            <a:off x="6858000" y="2011680"/>
            <a:ext cx="1700784" cy="18653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1M 长上下文渐成常态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端侧与小模型加速普及</a:t>
            </a:r>
            <a:endParaRPr lang="en-US" sz="950" dirty="0"/>
          </a:p>
        </p:txBody>
      </p:sp>
      <p:sp>
        <p:nvSpPr>
          <p:cNvPr id="31" name="Shape 27"/>
          <p:cNvSpPr/>
          <p:nvPr/>
        </p:nvSpPr>
        <p:spPr>
          <a:xfrm>
            <a:off x="6858000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858000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-80%/年</a:t>
            </a:r>
            <a:endParaRPr lang="en-US" sz="1900" dirty="0"/>
          </a:p>
        </p:txBody>
      </p:sp>
      <p:sp>
        <p:nvSpPr>
          <p:cNvPr id="33" name="Text 29"/>
          <p:cNvSpPr/>
          <p:nvPr/>
        </p:nvSpPr>
        <p:spPr>
          <a:xfrm>
            <a:off x="6858000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价格持续下探</a:t>
            </a:r>
            <a:endParaRPr lang="en-US" sz="850" dirty="0"/>
          </a:p>
        </p:txBody>
      </p:sp>
      <p:sp>
        <p:nvSpPr>
          <p:cNvPr id="34" name="Shape 30"/>
          <p:cNvSpPr/>
          <p:nvPr/>
        </p:nvSpPr>
        <p:spPr>
          <a:xfrm>
            <a:off x="457200" y="4224528"/>
            <a:ext cx="8229600" cy="475488"/>
          </a:xfrm>
          <a:prstGeom prst="roundRect">
            <a:avLst>
              <a:gd name="adj" fmla="val 961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594360" y="4224528"/>
            <a:ext cx="79552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趋势本质：模型即平台 · Agent 即入口 · Token 即收入 —— 竞争从「模型能力」转向「落地价值」。</a:t>
            </a:r>
            <a:endParaRPr lang="en-US" sz="1200" dirty="0"/>
          </a:p>
        </p:txBody>
      </p:sp>
      <p:sp>
        <p:nvSpPr>
          <p:cNvPr id="36" name="Text 3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7" name="Text 3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 / 41</a:t>
            </a:r>
            <a:endParaRPr lang="en-US" sz="7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旗舰模型迭代时间轴 —— 越跑越快的军备竞赛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2024 → 2026.06：六大厂商旗舰升级节奏 —— 右侧放大 2026 上半年，发布明显提速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5888736" y="1261872"/>
            <a:ext cx="2834640" cy="2121408"/>
          </a:xfrm>
          <a:prstGeom prst="roundRect">
            <a:avLst>
              <a:gd name="adj" fmla="val 2155"/>
            </a:avLst>
          </a:prstGeom>
          <a:solidFill>
            <a:srgbClr val="16264C">
              <a:alpha val="45000"/>
            </a:srgbClr>
          </a:solidFill>
          <a:ln w="9525">
            <a:solidFill>
              <a:srgbClr val="2A4A7A"/>
            </a:solidFill>
            <a:prstDash val="dash"/>
          </a:ln>
        </p:spPr>
      </p:sp>
      <p:sp>
        <p:nvSpPr>
          <p:cNvPr id="7" name="Shape 3"/>
          <p:cNvSpPr/>
          <p:nvPr/>
        </p:nvSpPr>
        <p:spPr>
          <a:xfrm>
            <a:off x="1920240" y="1298448"/>
            <a:ext cx="0" cy="2048256"/>
          </a:xfrm>
          <a:prstGeom prst="line">
            <a:avLst/>
          </a:prstGeom>
          <a:noFill/>
          <a:ln w="9525">
            <a:solidFill>
              <a:srgbClr val="22335E"/>
            </a:solidFill>
            <a:prstDash val="dash"/>
          </a:ln>
        </p:spPr>
      </p:sp>
      <p:sp>
        <p:nvSpPr>
          <p:cNvPr id="8" name="Text 4"/>
          <p:cNvSpPr/>
          <p:nvPr/>
        </p:nvSpPr>
        <p:spPr>
          <a:xfrm>
            <a:off x="1901952" y="1042416"/>
            <a:ext cx="6400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2024</a:t>
            </a:r>
            <a:endParaRPr lang="en-US" sz="1000" dirty="0"/>
          </a:p>
        </p:txBody>
      </p:sp>
      <p:sp>
        <p:nvSpPr>
          <p:cNvPr id="9" name="Shape 5"/>
          <p:cNvSpPr/>
          <p:nvPr/>
        </p:nvSpPr>
        <p:spPr>
          <a:xfrm>
            <a:off x="3931920" y="1298448"/>
            <a:ext cx="0" cy="2048256"/>
          </a:xfrm>
          <a:prstGeom prst="line">
            <a:avLst/>
          </a:prstGeom>
          <a:noFill/>
          <a:ln w="9525">
            <a:solidFill>
              <a:srgbClr val="22335E"/>
            </a:solidFill>
            <a:prstDash val="dash"/>
          </a:ln>
        </p:spPr>
      </p:sp>
      <p:sp>
        <p:nvSpPr>
          <p:cNvPr id="10" name="Text 6"/>
          <p:cNvSpPr/>
          <p:nvPr/>
        </p:nvSpPr>
        <p:spPr>
          <a:xfrm>
            <a:off x="3913632" y="1042416"/>
            <a:ext cx="6400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2025</a:t>
            </a:r>
            <a:endParaRPr lang="en-US" sz="1000" dirty="0"/>
          </a:p>
        </p:txBody>
      </p:sp>
      <p:sp>
        <p:nvSpPr>
          <p:cNvPr id="11" name="Shape 7"/>
          <p:cNvSpPr/>
          <p:nvPr/>
        </p:nvSpPr>
        <p:spPr>
          <a:xfrm>
            <a:off x="5943600" y="1298448"/>
            <a:ext cx="0" cy="2048256"/>
          </a:xfrm>
          <a:prstGeom prst="line">
            <a:avLst/>
          </a:prstGeom>
          <a:noFill/>
          <a:ln w="9525">
            <a:solidFill>
              <a:srgbClr val="22335E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925312" y="1042416"/>
            <a:ext cx="6400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2026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6388608" y="1298448"/>
            <a:ext cx="0" cy="2048256"/>
          </a:xfrm>
          <a:prstGeom prst="line">
            <a:avLst/>
          </a:prstGeom>
          <a:noFill/>
          <a:ln w="6350">
            <a:solidFill>
              <a:srgbClr val="1A2A50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6205728" y="1069848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2月</a:t>
            </a:r>
            <a:endParaRPr lang="en-US" sz="700" dirty="0"/>
          </a:p>
        </p:txBody>
      </p:sp>
      <p:sp>
        <p:nvSpPr>
          <p:cNvPr id="15" name="Shape 11"/>
          <p:cNvSpPr/>
          <p:nvPr/>
        </p:nvSpPr>
        <p:spPr>
          <a:xfrm>
            <a:off x="6833616" y="1298448"/>
            <a:ext cx="0" cy="2048256"/>
          </a:xfrm>
          <a:prstGeom prst="line">
            <a:avLst/>
          </a:prstGeom>
          <a:noFill/>
          <a:ln w="6350">
            <a:solidFill>
              <a:srgbClr val="1A2A50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6650736" y="1069848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3月</a:t>
            </a:r>
            <a:endParaRPr lang="en-US" sz="700" dirty="0"/>
          </a:p>
        </p:txBody>
      </p:sp>
      <p:sp>
        <p:nvSpPr>
          <p:cNvPr id="17" name="Shape 13"/>
          <p:cNvSpPr/>
          <p:nvPr/>
        </p:nvSpPr>
        <p:spPr>
          <a:xfrm>
            <a:off x="7278624" y="1298448"/>
            <a:ext cx="0" cy="2048256"/>
          </a:xfrm>
          <a:prstGeom prst="line">
            <a:avLst/>
          </a:prstGeom>
          <a:noFill/>
          <a:ln w="6350">
            <a:solidFill>
              <a:srgbClr val="1A2A50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7095744" y="1069848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4月</a:t>
            </a:r>
            <a:endParaRPr lang="en-US" sz="700" dirty="0"/>
          </a:p>
        </p:txBody>
      </p:sp>
      <p:sp>
        <p:nvSpPr>
          <p:cNvPr id="19" name="Shape 15"/>
          <p:cNvSpPr/>
          <p:nvPr/>
        </p:nvSpPr>
        <p:spPr>
          <a:xfrm>
            <a:off x="7723632" y="1298448"/>
            <a:ext cx="0" cy="2048256"/>
          </a:xfrm>
          <a:prstGeom prst="line">
            <a:avLst/>
          </a:prstGeom>
          <a:noFill/>
          <a:ln w="6350">
            <a:solidFill>
              <a:srgbClr val="1A2A50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7540752" y="1069848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5月</a:t>
            </a:r>
            <a:endParaRPr lang="en-US" sz="700" dirty="0"/>
          </a:p>
        </p:txBody>
      </p:sp>
      <p:sp>
        <p:nvSpPr>
          <p:cNvPr id="21" name="Shape 17"/>
          <p:cNvSpPr/>
          <p:nvPr/>
        </p:nvSpPr>
        <p:spPr>
          <a:xfrm>
            <a:off x="8168640" y="1298448"/>
            <a:ext cx="0" cy="2048256"/>
          </a:xfrm>
          <a:prstGeom prst="line">
            <a:avLst/>
          </a:prstGeom>
          <a:noFill/>
          <a:ln w="6350">
            <a:solidFill>
              <a:srgbClr val="1A2A50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7985760" y="1069848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6月</a:t>
            </a:r>
            <a:endParaRPr lang="en-US" sz="700" dirty="0"/>
          </a:p>
        </p:txBody>
      </p:sp>
      <p:sp>
        <p:nvSpPr>
          <p:cNvPr id="23" name="Text 19"/>
          <p:cNvSpPr/>
          <p:nvPr/>
        </p:nvSpPr>
        <p:spPr>
          <a:xfrm>
            <a:off x="7242048" y="3127248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5E7B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放大区 · 2026 上半年</a:t>
            </a:r>
            <a:endParaRPr lang="en-US" sz="700" dirty="0"/>
          </a:p>
        </p:txBody>
      </p:sp>
      <p:sp>
        <p:nvSpPr>
          <p:cNvPr id="24" name="Text 20"/>
          <p:cNvSpPr/>
          <p:nvPr/>
        </p:nvSpPr>
        <p:spPr>
          <a:xfrm>
            <a:off x="457200" y="1371600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OpenAI</a:t>
            </a:r>
            <a:endParaRPr lang="en-US" sz="1000" dirty="0"/>
          </a:p>
        </p:txBody>
      </p:sp>
      <p:sp>
        <p:nvSpPr>
          <p:cNvPr id="25" name="Shape 21"/>
          <p:cNvSpPr/>
          <p:nvPr/>
        </p:nvSpPr>
        <p:spPr>
          <a:xfrm>
            <a:off x="1920240" y="1499616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26" name="Shape 22"/>
          <p:cNvSpPr/>
          <p:nvPr/>
        </p:nvSpPr>
        <p:spPr>
          <a:xfrm>
            <a:off x="2375002" y="1380744"/>
            <a:ext cx="431597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2375002" y="1380744"/>
            <a:ext cx="431597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GPT-4o</a:t>
            </a:r>
            <a:endParaRPr lang="en-US" sz="700" dirty="0"/>
          </a:p>
        </p:txBody>
      </p:sp>
      <p:sp>
        <p:nvSpPr>
          <p:cNvPr id="28" name="Shape 24"/>
          <p:cNvSpPr/>
          <p:nvPr/>
        </p:nvSpPr>
        <p:spPr>
          <a:xfrm>
            <a:off x="3078480" y="1380744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3078480" y="1380744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o1</a:t>
            </a:r>
            <a:endParaRPr lang="en-US" sz="700" dirty="0"/>
          </a:p>
        </p:txBody>
      </p:sp>
      <p:sp>
        <p:nvSpPr>
          <p:cNvPr id="30" name="Shape 26"/>
          <p:cNvSpPr/>
          <p:nvPr/>
        </p:nvSpPr>
        <p:spPr>
          <a:xfrm>
            <a:off x="3859987" y="1380744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3859987" y="1380744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GPT-4.5</a:t>
            </a:r>
            <a:endParaRPr lang="en-US" sz="700" dirty="0"/>
          </a:p>
        </p:txBody>
      </p:sp>
      <p:sp>
        <p:nvSpPr>
          <p:cNvPr id="32" name="Shape 28"/>
          <p:cNvSpPr/>
          <p:nvPr/>
        </p:nvSpPr>
        <p:spPr>
          <a:xfrm>
            <a:off x="4913376" y="1380744"/>
            <a:ext cx="384048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33" name="Text 29"/>
          <p:cNvSpPr/>
          <p:nvPr/>
        </p:nvSpPr>
        <p:spPr>
          <a:xfrm>
            <a:off x="4913376" y="1380744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GPT-5</a:t>
            </a:r>
            <a:endParaRPr lang="en-US" sz="700" dirty="0"/>
          </a:p>
        </p:txBody>
      </p:sp>
      <p:sp>
        <p:nvSpPr>
          <p:cNvPr id="34" name="Shape 30"/>
          <p:cNvSpPr/>
          <p:nvPr/>
        </p:nvSpPr>
        <p:spPr>
          <a:xfrm>
            <a:off x="6149035" y="1380744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6149035" y="1380744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GPT-5.5</a:t>
            </a:r>
            <a:endParaRPr lang="en-US" sz="700" dirty="0"/>
          </a:p>
        </p:txBody>
      </p:sp>
      <p:sp>
        <p:nvSpPr>
          <p:cNvPr id="36" name="Text 32"/>
          <p:cNvSpPr/>
          <p:nvPr/>
        </p:nvSpPr>
        <p:spPr>
          <a:xfrm>
            <a:off x="457200" y="1700784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Anthropic</a:t>
            </a:r>
            <a:endParaRPr lang="en-US" sz="1000" dirty="0"/>
          </a:p>
        </p:txBody>
      </p:sp>
      <p:sp>
        <p:nvSpPr>
          <p:cNvPr id="37" name="Shape 33"/>
          <p:cNvSpPr/>
          <p:nvPr/>
        </p:nvSpPr>
        <p:spPr>
          <a:xfrm>
            <a:off x="1920240" y="1828800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38" name="Shape 34"/>
          <p:cNvSpPr/>
          <p:nvPr/>
        </p:nvSpPr>
        <p:spPr>
          <a:xfrm>
            <a:off x="1992173" y="1709928"/>
            <a:ext cx="526694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1992173" y="1709928"/>
            <a:ext cx="52669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Claude 3</a:t>
            </a:r>
            <a:endParaRPr lang="en-US" sz="700" dirty="0"/>
          </a:p>
        </p:txBody>
      </p:sp>
      <p:sp>
        <p:nvSpPr>
          <p:cNvPr id="40" name="Shape 36"/>
          <p:cNvSpPr/>
          <p:nvPr/>
        </p:nvSpPr>
        <p:spPr>
          <a:xfrm>
            <a:off x="2575560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1" name="Text 37"/>
          <p:cNvSpPr/>
          <p:nvPr/>
        </p:nvSpPr>
        <p:spPr>
          <a:xfrm>
            <a:off x="2575560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3.5</a:t>
            </a:r>
            <a:endParaRPr lang="en-US" sz="700" dirty="0"/>
          </a:p>
        </p:txBody>
      </p:sp>
      <p:sp>
        <p:nvSpPr>
          <p:cNvPr id="42" name="Shape 38"/>
          <p:cNvSpPr/>
          <p:nvPr/>
        </p:nvSpPr>
        <p:spPr>
          <a:xfrm>
            <a:off x="3916680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3" name="Text 39"/>
          <p:cNvSpPr/>
          <p:nvPr/>
        </p:nvSpPr>
        <p:spPr>
          <a:xfrm>
            <a:off x="3916680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3.7</a:t>
            </a:r>
            <a:endParaRPr lang="en-US" sz="700" dirty="0"/>
          </a:p>
        </p:txBody>
      </p:sp>
      <p:sp>
        <p:nvSpPr>
          <p:cNvPr id="44" name="Shape 40"/>
          <p:cNvSpPr/>
          <p:nvPr/>
        </p:nvSpPr>
        <p:spPr>
          <a:xfrm>
            <a:off x="4386682" y="1709928"/>
            <a:ext cx="431597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5" name="Text 41"/>
          <p:cNvSpPr/>
          <p:nvPr/>
        </p:nvSpPr>
        <p:spPr>
          <a:xfrm>
            <a:off x="4386682" y="1709928"/>
            <a:ext cx="431597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Opus 4</a:t>
            </a:r>
            <a:endParaRPr lang="en-US" sz="700" dirty="0"/>
          </a:p>
        </p:txBody>
      </p:sp>
      <p:sp>
        <p:nvSpPr>
          <p:cNvPr id="46" name="Shape 42"/>
          <p:cNvSpPr/>
          <p:nvPr/>
        </p:nvSpPr>
        <p:spPr>
          <a:xfrm>
            <a:off x="5090160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7" name="Text 43"/>
          <p:cNvSpPr/>
          <p:nvPr/>
        </p:nvSpPr>
        <p:spPr>
          <a:xfrm>
            <a:off x="5090160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4.5</a:t>
            </a:r>
            <a:endParaRPr lang="en-US" sz="700" dirty="0"/>
          </a:p>
        </p:txBody>
      </p:sp>
      <p:sp>
        <p:nvSpPr>
          <p:cNvPr id="48" name="Shape 44"/>
          <p:cNvSpPr/>
          <p:nvPr/>
        </p:nvSpPr>
        <p:spPr>
          <a:xfrm>
            <a:off x="6205728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49" name="Text 45"/>
          <p:cNvSpPr/>
          <p:nvPr/>
        </p:nvSpPr>
        <p:spPr>
          <a:xfrm>
            <a:off x="6205728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4.7</a:t>
            </a:r>
            <a:endParaRPr lang="en-US" sz="700" dirty="0"/>
          </a:p>
        </p:txBody>
      </p:sp>
      <p:sp>
        <p:nvSpPr>
          <p:cNvPr id="50" name="Shape 46"/>
          <p:cNvSpPr/>
          <p:nvPr/>
        </p:nvSpPr>
        <p:spPr>
          <a:xfrm>
            <a:off x="7095744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51" name="Text 47"/>
          <p:cNvSpPr/>
          <p:nvPr/>
        </p:nvSpPr>
        <p:spPr>
          <a:xfrm>
            <a:off x="7095744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4.8</a:t>
            </a:r>
            <a:endParaRPr lang="en-US" sz="700" dirty="0"/>
          </a:p>
        </p:txBody>
      </p:sp>
      <p:sp>
        <p:nvSpPr>
          <p:cNvPr id="52" name="Shape 48"/>
          <p:cNvSpPr/>
          <p:nvPr/>
        </p:nvSpPr>
        <p:spPr>
          <a:xfrm>
            <a:off x="7985760" y="1709928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53" name="Text 49"/>
          <p:cNvSpPr/>
          <p:nvPr/>
        </p:nvSpPr>
        <p:spPr>
          <a:xfrm>
            <a:off x="7985760" y="1709928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5.0</a:t>
            </a:r>
            <a:endParaRPr lang="en-US" sz="700" dirty="0"/>
          </a:p>
        </p:txBody>
      </p:sp>
      <p:sp>
        <p:nvSpPr>
          <p:cNvPr id="54" name="Text 50"/>
          <p:cNvSpPr/>
          <p:nvPr/>
        </p:nvSpPr>
        <p:spPr>
          <a:xfrm>
            <a:off x="457200" y="2029968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Google</a:t>
            </a:r>
            <a:endParaRPr lang="en-US" sz="1000" dirty="0"/>
          </a:p>
        </p:txBody>
      </p:sp>
      <p:sp>
        <p:nvSpPr>
          <p:cNvPr id="55" name="Shape 51"/>
          <p:cNvSpPr/>
          <p:nvPr/>
        </p:nvSpPr>
        <p:spPr>
          <a:xfrm>
            <a:off x="1920240" y="2157984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56" name="Shape 52"/>
          <p:cNvSpPr/>
          <p:nvPr/>
        </p:nvSpPr>
        <p:spPr>
          <a:xfrm>
            <a:off x="1848307" y="2039112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57" name="Text 53"/>
          <p:cNvSpPr/>
          <p:nvPr/>
        </p:nvSpPr>
        <p:spPr>
          <a:xfrm>
            <a:off x="1848307" y="2039112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1.5 Pro</a:t>
            </a:r>
            <a:endParaRPr lang="en-US" sz="700" dirty="0"/>
          </a:p>
        </p:txBody>
      </p:sp>
      <p:sp>
        <p:nvSpPr>
          <p:cNvPr id="58" name="Shape 54"/>
          <p:cNvSpPr/>
          <p:nvPr/>
        </p:nvSpPr>
        <p:spPr>
          <a:xfrm>
            <a:off x="3581400" y="2039112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59" name="Text 55"/>
          <p:cNvSpPr/>
          <p:nvPr/>
        </p:nvSpPr>
        <p:spPr>
          <a:xfrm>
            <a:off x="3581400" y="2039112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2.0</a:t>
            </a:r>
            <a:endParaRPr lang="en-US" sz="700" dirty="0"/>
          </a:p>
        </p:txBody>
      </p:sp>
      <p:sp>
        <p:nvSpPr>
          <p:cNvPr id="60" name="Shape 56"/>
          <p:cNvSpPr/>
          <p:nvPr/>
        </p:nvSpPr>
        <p:spPr>
          <a:xfrm>
            <a:off x="4027627" y="2039112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61" name="Text 57"/>
          <p:cNvSpPr/>
          <p:nvPr/>
        </p:nvSpPr>
        <p:spPr>
          <a:xfrm>
            <a:off x="4027627" y="2039112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2.5 Pro</a:t>
            </a:r>
            <a:endParaRPr lang="en-US" sz="700" dirty="0"/>
          </a:p>
        </p:txBody>
      </p:sp>
      <p:sp>
        <p:nvSpPr>
          <p:cNvPr id="62" name="Shape 58"/>
          <p:cNvSpPr/>
          <p:nvPr/>
        </p:nvSpPr>
        <p:spPr>
          <a:xfrm>
            <a:off x="5425440" y="2039112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63" name="Text 59"/>
          <p:cNvSpPr/>
          <p:nvPr/>
        </p:nvSpPr>
        <p:spPr>
          <a:xfrm>
            <a:off x="5425440" y="2039112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3.0</a:t>
            </a:r>
            <a:endParaRPr lang="en-US" sz="700" dirty="0"/>
          </a:p>
        </p:txBody>
      </p:sp>
      <p:sp>
        <p:nvSpPr>
          <p:cNvPr id="64" name="Shape 60"/>
          <p:cNvSpPr/>
          <p:nvPr/>
        </p:nvSpPr>
        <p:spPr>
          <a:xfrm>
            <a:off x="6650736" y="2039112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65" name="Text 61"/>
          <p:cNvSpPr/>
          <p:nvPr/>
        </p:nvSpPr>
        <p:spPr>
          <a:xfrm>
            <a:off x="6650736" y="2039112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3.1</a:t>
            </a:r>
            <a:endParaRPr lang="en-US" sz="700" dirty="0"/>
          </a:p>
        </p:txBody>
      </p:sp>
      <p:sp>
        <p:nvSpPr>
          <p:cNvPr id="66" name="Text 62"/>
          <p:cNvSpPr/>
          <p:nvPr/>
        </p:nvSpPr>
        <p:spPr>
          <a:xfrm>
            <a:off x="457200" y="2359152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阿里通义</a:t>
            </a:r>
            <a:endParaRPr lang="en-US" sz="1000" dirty="0"/>
          </a:p>
        </p:txBody>
      </p:sp>
      <p:sp>
        <p:nvSpPr>
          <p:cNvPr id="67" name="Shape 63"/>
          <p:cNvSpPr/>
          <p:nvPr/>
        </p:nvSpPr>
        <p:spPr>
          <a:xfrm>
            <a:off x="1920240" y="2487168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68" name="Shape 64"/>
          <p:cNvSpPr/>
          <p:nvPr/>
        </p:nvSpPr>
        <p:spPr>
          <a:xfrm>
            <a:off x="2566416" y="2368296"/>
            <a:ext cx="384048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69" name="Text 65"/>
          <p:cNvSpPr/>
          <p:nvPr/>
        </p:nvSpPr>
        <p:spPr>
          <a:xfrm>
            <a:off x="2566416" y="2368296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Qwen2</a:t>
            </a:r>
            <a:endParaRPr lang="en-US" sz="700" dirty="0"/>
          </a:p>
        </p:txBody>
      </p:sp>
      <p:sp>
        <p:nvSpPr>
          <p:cNvPr id="70" name="Shape 66"/>
          <p:cNvSpPr/>
          <p:nvPr/>
        </p:nvSpPr>
        <p:spPr>
          <a:xfrm>
            <a:off x="3021787" y="2368296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71" name="Text 67"/>
          <p:cNvSpPr/>
          <p:nvPr/>
        </p:nvSpPr>
        <p:spPr>
          <a:xfrm>
            <a:off x="3021787" y="2368296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Qwen2.5</a:t>
            </a:r>
            <a:endParaRPr lang="en-US" sz="700" dirty="0"/>
          </a:p>
        </p:txBody>
      </p:sp>
      <p:sp>
        <p:nvSpPr>
          <p:cNvPr id="72" name="Shape 68"/>
          <p:cNvSpPr/>
          <p:nvPr/>
        </p:nvSpPr>
        <p:spPr>
          <a:xfrm>
            <a:off x="4242816" y="2368296"/>
            <a:ext cx="384048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73" name="Text 69"/>
          <p:cNvSpPr/>
          <p:nvPr/>
        </p:nvSpPr>
        <p:spPr>
          <a:xfrm>
            <a:off x="4242816" y="2368296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Qwen3</a:t>
            </a:r>
            <a:endParaRPr lang="en-US" sz="700" dirty="0"/>
          </a:p>
        </p:txBody>
      </p:sp>
      <p:sp>
        <p:nvSpPr>
          <p:cNvPr id="74" name="Shape 70"/>
          <p:cNvSpPr/>
          <p:nvPr/>
        </p:nvSpPr>
        <p:spPr>
          <a:xfrm>
            <a:off x="5536387" y="2368296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75" name="Text 71"/>
          <p:cNvSpPr/>
          <p:nvPr/>
        </p:nvSpPr>
        <p:spPr>
          <a:xfrm>
            <a:off x="5536387" y="2368296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Qwen3.5</a:t>
            </a:r>
            <a:endParaRPr lang="en-US" sz="700" dirty="0"/>
          </a:p>
        </p:txBody>
      </p:sp>
      <p:sp>
        <p:nvSpPr>
          <p:cNvPr id="76" name="Shape 72"/>
          <p:cNvSpPr/>
          <p:nvPr/>
        </p:nvSpPr>
        <p:spPr>
          <a:xfrm>
            <a:off x="7540752" y="2368296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77" name="Text 73"/>
          <p:cNvSpPr/>
          <p:nvPr/>
        </p:nvSpPr>
        <p:spPr>
          <a:xfrm>
            <a:off x="7540752" y="2368296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3.6</a:t>
            </a:r>
            <a:endParaRPr lang="en-US" sz="700" dirty="0"/>
          </a:p>
        </p:txBody>
      </p:sp>
      <p:sp>
        <p:nvSpPr>
          <p:cNvPr id="78" name="Text 74"/>
          <p:cNvSpPr/>
          <p:nvPr/>
        </p:nvSpPr>
        <p:spPr>
          <a:xfrm>
            <a:off x="457200" y="2688336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字节豆包</a:t>
            </a:r>
            <a:endParaRPr lang="en-US" sz="1000" dirty="0"/>
          </a:p>
        </p:txBody>
      </p:sp>
      <p:sp>
        <p:nvSpPr>
          <p:cNvPr id="79" name="Shape 75"/>
          <p:cNvSpPr/>
          <p:nvPr/>
        </p:nvSpPr>
        <p:spPr>
          <a:xfrm>
            <a:off x="1920240" y="2816352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80" name="Shape 76"/>
          <p:cNvSpPr/>
          <p:nvPr/>
        </p:nvSpPr>
        <p:spPr>
          <a:xfrm>
            <a:off x="2327453" y="2697480"/>
            <a:ext cx="526694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81" name="Text 77"/>
          <p:cNvSpPr/>
          <p:nvPr/>
        </p:nvSpPr>
        <p:spPr>
          <a:xfrm>
            <a:off x="2327453" y="2697480"/>
            <a:ext cx="52669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豆包 Pro</a:t>
            </a:r>
            <a:endParaRPr lang="en-US" sz="700" dirty="0"/>
          </a:p>
        </p:txBody>
      </p:sp>
      <p:sp>
        <p:nvSpPr>
          <p:cNvPr id="82" name="Shape 78"/>
          <p:cNvSpPr/>
          <p:nvPr/>
        </p:nvSpPr>
        <p:spPr>
          <a:xfrm>
            <a:off x="3692347" y="2697480"/>
            <a:ext cx="479146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83" name="Text 79"/>
          <p:cNvSpPr/>
          <p:nvPr/>
        </p:nvSpPr>
        <p:spPr>
          <a:xfrm>
            <a:off x="3692347" y="2697480"/>
            <a:ext cx="47914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1.5 Pro</a:t>
            </a:r>
            <a:endParaRPr lang="en-US" sz="700" dirty="0"/>
          </a:p>
        </p:txBody>
      </p:sp>
      <p:sp>
        <p:nvSpPr>
          <p:cNvPr id="84" name="Shape 80"/>
          <p:cNvSpPr/>
          <p:nvPr/>
        </p:nvSpPr>
        <p:spPr>
          <a:xfrm>
            <a:off x="4506773" y="2697480"/>
            <a:ext cx="526694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85" name="Text 81"/>
          <p:cNvSpPr/>
          <p:nvPr/>
        </p:nvSpPr>
        <p:spPr>
          <a:xfrm>
            <a:off x="4506773" y="2697480"/>
            <a:ext cx="52669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Seed 1.6</a:t>
            </a:r>
            <a:endParaRPr lang="en-US" sz="700" dirty="0"/>
          </a:p>
        </p:txBody>
      </p:sp>
      <p:sp>
        <p:nvSpPr>
          <p:cNvPr id="86" name="Shape 82"/>
          <p:cNvSpPr/>
          <p:nvPr/>
        </p:nvSpPr>
        <p:spPr>
          <a:xfrm>
            <a:off x="5680253" y="2697480"/>
            <a:ext cx="526694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87" name="Text 83"/>
          <p:cNvSpPr/>
          <p:nvPr/>
        </p:nvSpPr>
        <p:spPr>
          <a:xfrm>
            <a:off x="5680253" y="2697480"/>
            <a:ext cx="52669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Seed 2.0</a:t>
            </a:r>
            <a:endParaRPr lang="en-US" sz="700" dirty="0"/>
          </a:p>
        </p:txBody>
      </p:sp>
      <p:sp>
        <p:nvSpPr>
          <p:cNvPr id="88" name="Text 84"/>
          <p:cNvSpPr/>
          <p:nvPr/>
        </p:nvSpPr>
        <p:spPr>
          <a:xfrm>
            <a:off x="457200" y="3017520"/>
            <a:ext cx="1371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★ 商汤</a:t>
            </a:r>
            <a:endParaRPr lang="en-US" sz="1000" dirty="0"/>
          </a:p>
        </p:txBody>
      </p:sp>
      <p:sp>
        <p:nvSpPr>
          <p:cNvPr id="89" name="Shape 85"/>
          <p:cNvSpPr/>
          <p:nvPr/>
        </p:nvSpPr>
        <p:spPr>
          <a:xfrm>
            <a:off x="1920240" y="3145536"/>
            <a:ext cx="6693408" cy="0"/>
          </a:xfrm>
          <a:prstGeom prst="line">
            <a:avLst/>
          </a:prstGeom>
          <a:noFill/>
          <a:ln w="12700">
            <a:solidFill>
              <a:srgbClr val="1C2B52"/>
            </a:solidFill>
            <a:prstDash val="solid"/>
          </a:ln>
        </p:spPr>
      </p:sp>
      <p:sp>
        <p:nvSpPr>
          <p:cNvPr id="90" name="Shape 86"/>
          <p:cNvSpPr/>
          <p:nvPr/>
        </p:nvSpPr>
        <p:spPr>
          <a:xfrm>
            <a:off x="1800758" y="3026664"/>
            <a:ext cx="574243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1" name="Text 87"/>
          <p:cNvSpPr/>
          <p:nvPr/>
        </p:nvSpPr>
        <p:spPr>
          <a:xfrm>
            <a:off x="1800758" y="3026664"/>
            <a:ext cx="574243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日日新4.0</a:t>
            </a:r>
            <a:endParaRPr lang="en-US" sz="700" dirty="0"/>
          </a:p>
        </p:txBody>
      </p:sp>
      <p:sp>
        <p:nvSpPr>
          <p:cNvPr id="92" name="Shape 88"/>
          <p:cNvSpPr/>
          <p:nvPr/>
        </p:nvSpPr>
        <p:spPr>
          <a:xfrm>
            <a:off x="2743200" y="3026664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3" name="Text 89"/>
          <p:cNvSpPr/>
          <p:nvPr/>
        </p:nvSpPr>
        <p:spPr>
          <a:xfrm>
            <a:off x="2743200" y="3026664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5o</a:t>
            </a:r>
            <a:endParaRPr lang="en-US" sz="700" dirty="0"/>
          </a:p>
        </p:txBody>
      </p:sp>
      <p:sp>
        <p:nvSpPr>
          <p:cNvPr id="94" name="Shape 90"/>
          <p:cNvSpPr/>
          <p:nvPr/>
        </p:nvSpPr>
        <p:spPr>
          <a:xfrm>
            <a:off x="4251960" y="3026664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5" name="Text 91"/>
          <p:cNvSpPr/>
          <p:nvPr/>
        </p:nvSpPr>
        <p:spPr>
          <a:xfrm>
            <a:off x="4251960" y="3026664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6.0</a:t>
            </a:r>
            <a:endParaRPr lang="en-US" sz="700" dirty="0"/>
          </a:p>
        </p:txBody>
      </p:sp>
      <p:sp>
        <p:nvSpPr>
          <p:cNvPr id="96" name="Shape 92"/>
          <p:cNvSpPr/>
          <p:nvPr/>
        </p:nvSpPr>
        <p:spPr>
          <a:xfrm>
            <a:off x="5257800" y="3026664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7" name="Text 93"/>
          <p:cNvSpPr/>
          <p:nvPr/>
        </p:nvSpPr>
        <p:spPr>
          <a:xfrm>
            <a:off x="5257800" y="3026664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BCCDE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6.7</a:t>
            </a:r>
            <a:endParaRPr lang="en-US" sz="700" dirty="0"/>
          </a:p>
        </p:txBody>
      </p:sp>
      <p:sp>
        <p:nvSpPr>
          <p:cNvPr id="98" name="Shape 94"/>
          <p:cNvSpPr/>
          <p:nvPr/>
        </p:nvSpPr>
        <p:spPr>
          <a:xfrm>
            <a:off x="6650736" y="3026664"/>
            <a:ext cx="365760" cy="237744"/>
          </a:xfrm>
          <a:prstGeom prst="roundRect">
            <a:avLst>
              <a:gd name="adj" fmla="val 19231"/>
            </a:avLst>
          </a:prstGeom>
          <a:solidFill>
            <a:srgbClr val="16264C"/>
          </a:solidFill>
          <a:ln w="12700">
            <a:solidFill>
              <a:srgbClr val="53C1EC"/>
            </a:solidFill>
            <a:prstDash val="solid"/>
          </a:ln>
        </p:spPr>
      </p:sp>
      <p:sp>
        <p:nvSpPr>
          <p:cNvPr id="99" name="Text 95"/>
          <p:cNvSpPr/>
          <p:nvPr/>
        </p:nvSpPr>
        <p:spPr>
          <a:xfrm>
            <a:off x="6650736" y="3026664"/>
            <a:ext cx="365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0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S2</a:t>
            </a:r>
            <a:endParaRPr lang="en-US" sz="700" dirty="0"/>
          </a:p>
        </p:txBody>
      </p:sp>
      <p:sp>
        <p:nvSpPr>
          <p:cNvPr id="100" name="Shape 96"/>
          <p:cNvSpPr/>
          <p:nvPr/>
        </p:nvSpPr>
        <p:spPr>
          <a:xfrm>
            <a:off x="457200" y="3493008"/>
            <a:ext cx="4023360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01" name="Text 97"/>
          <p:cNvSpPr/>
          <p:nvPr/>
        </p:nvSpPr>
        <p:spPr>
          <a:xfrm>
            <a:off x="640080" y="3566160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2026 上半年明显提速</a:t>
            </a:r>
            <a:endParaRPr lang="en-US" sz="1150" dirty="0"/>
          </a:p>
        </p:txBody>
      </p:sp>
      <p:sp>
        <p:nvSpPr>
          <p:cNvPr id="102" name="Text 98"/>
          <p:cNvSpPr/>
          <p:nvPr/>
        </p:nvSpPr>
        <p:spPr>
          <a:xfrm>
            <a:off x="640080" y="38404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半年内 GPT-5.5、Claude 4.7→4.8→5.0、Gemini 3.1、Qwen3.6、S2 密集发布 —— 周期缩到 1–2 个月</a:t>
            </a:r>
            <a:endParaRPr lang="en-US" sz="850" dirty="0"/>
          </a:p>
        </p:txBody>
      </p:sp>
      <p:sp>
        <p:nvSpPr>
          <p:cNvPr id="103" name="Shape 99"/>
          <p:cNvSpPr/>
          <p:nvPr/>
        </p:nvSpPr>
        <p:spPr>
          <a:xfrm>
            <a:off x="4663440" y="3493008"/>
            <a:ext cx="4023360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04" name="Text 100"/>
          <p:cNvSpPr/>
          <p:nvPr/>
        </p:nvSpPr>
        <p:spPr>
          <a:xfrm>
            <a:off x="4846320" y="3566160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通用模型吞掉行业模型</a:t>
            </a:r>
            <a:endParaRPr lang="en-US" sz="1150" dirty="0"/>
          </a:p>
        </p:txBody>
      </p:sp>
      <p:sp>
        <p:nvSpPr>
          <p:cNvPr id="105" name="Text 101"/>
          <p:cNvSpPr/>
          <p:nvPr/>
        </p:nvSpPr>
        <p:spPr>
          <a:xfrm>
            <a:off x="4846320" y="384048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每代通用旗舰升级都会覆盖一批行业大模型 —— 价值转向场景数据与服务</a:t>
            </a:r>
            <a:endParaRPr lang="en-US" sz="850" dirty="0"/>
          </a:p>
        </p:txBody>
      </p:sp>
      <p:sp>
        <p:nvSpPr>
          <p:cNvPr id="106" name="Shape 102"/>
          <p:cNvSpPr/>
          <p:nvPr/>
        </p:nvSpPr>
        <p:spPr>
          <a:xfrm>
            <a:off x="457200" y="4507992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107" name="Text 103"/>
          <p:cNvSpPr/>
          <p:nvPr/>
        </p:nvSpPr>
        <p:spPr>
          <a:xfrm>
            <a:off x="594360" y="4507992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跟不上版本节奏 = 拿旧地图开新车 —— 选型要选「迭代快、生态全」的玩家。</a:t>
            </a:r>
            <a:endParaRPr lang="en-US" sz="1100" dirty="0"/>
          </a:p>
        </p:txBody>
      </p:sp>
      <p:sp>
        <p:nvSpPr>
          <p:cNvPr id="108" name="Text 10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109" name="Text 10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 / 41</a:t>
            </a:r>
            <a:endParaRPr lang="en-US" sz="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编程 / Agent 产品生态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编程与办公 Agent 集中爆发 —— AI 正从「会聊天」走向「会干活」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Claude Code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621792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Anthropic · 终端编程 Agent</a:t>
            </a:r>
            <a:endParaRPr lang="en-US" sz="850" dirty="0"/>
          </a:p>
        </p:txBody>
      </p:sp>
      <p:sp>
        <p:nvSpPr>
          <p:cNvPr id="9" name="Text 5"/>
          <p:cNvSpPr/>
          <p:nvPr/>
        </p:nvSpPr>
        <p:spPr>
          <a:xfrm>
            <a:off x="621792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Opus 4.x 驱动 · SOTA 编程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621792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跨文件自主读写改码，可编排 Agent 团队协作</a:t>
            </a:r>
            <a:endParaRPr lang="en-US" sz="900" dirty="0"/>
          </a:p>
        </p:txBody>
      </p:sp>
      <p:sp>
        <p:nvSpPr>
          <p:cNvPr id="11" name="Shape 7"/>
          <p:cNvSpPr/>
          <p:nvPr/>
        </p:nvSpPr>
        <p:spPr>
          <a:xfrm>
            <a:off x="3232404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396996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OpenAI Codex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6996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OpenAI · 编程 Agent</a:t>
            </a:r>
            <a:endParaRPr lang="en-US" sz="850" dirty="0"/>
          </a:p>
        </p:txBody>
      </p:sp>
      <p:sp>
        <p:nvSpPr>
          <p:cNvPr id="14" name="Text 10"/>
          <p:cNvSpPr/>
          <p:nvPr/>
        </p:nvSpPr>
        <p:spPr>
          <a:xfrm>
            <a:off x="3396996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/ IDE / 云端多形态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396996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数百次调用端到端完成，约 400 万开发者周活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6007608" y="1078992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172200" y="1188720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WorkBuddy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172200" y="1490472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腾讯 · 办公 Agent</a:t>
            </a:r>
            <a:endParaRPr lang="en-US" sz="850" dirty="0"/>
          </a:p>
        </p:txBody>
      </p:sp>
      <p:sp>
        <p:nvSpPr>
          <p:cNvPr id="19" name="Text 15"/>
          <p:cNvSpPr/>
          <p:nvPr/>
        </p:nvSpPr>
        <p:spPr>
          <a:xfrm>
            <a:off x="6172200" y="1737360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面向非开发者 · 开箱即用</a:t>
            </a:r>
            <a:endParaRPr lang="en-US" sz="950" dirty="0"/>
          </a:p>
        </p:txBody>
      </p:sp>
      <p:sp>
        <p:nvSpPr>
          <p:cNvPr id="20" name="Text 16"/>
          <p:cNvSpPr/>
          <p:nvPr/>
        </p:nvSpPr>
        <p:spPr>
          <a:xfrm>
            <a:off x="6172200" y="1993392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研报 / 表格 / PPT 一句话生成，多模型切换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457200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21792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OpenClaw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621792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开源社区 · 个人助手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621792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 万+ GitHub Star</a:t>
            </a:r>
            <a:endParaRPr lang="en-US" sz="950" dirty="0"/>
          </a:p>
        </p:txBody>
      </p:sp>
      <p:sp>
        <p:nvSpPr>
          <p:cNvPr id="25" name="Text 21"/>
          <p:cNvSpPr/>
          <p:nvPr/>
        </p:nvSpPr>
        <p:spPr>
          <a:xfrm>
            <a:off x="621792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自带 API Key 无订阅，50+ 集成、本机高上下文</a:t>
            </a:r>
            <a:endParaRPr lang="en-US" sz="900" dirty="0"/>
          </a:p>
        </p:txBody>
      </p:sp>
      <p:sp>
        <p:nvSpPr>
          <p:cNvPr id="26" name="Shape 22"/>
          <p:cNvSpPr/>
          <p:nvPr/>
        </p:nvSpPr>
        <p:spPr>
          <a:xfrm>
            <a:off x="3232404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3396996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Hermes Agent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3396996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Nous Research · 开源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3396996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开源 Agent + 自有模型</a:t>
            </a:r>
            <a:endParaRPr lang="en-US" sz="950" dirty="0"/>
          </a:p>
        </p:txBody>
      </p:sp>
      <p:sp>
        <p:nvSpPr>
          <p:cNvPr id="30" name="Text 26"/>
          <p:cNvSpPr/>
          <p:nvPr/>
        </p:nvSpPr>
        <p:spPr>
          <a:xfrm>
            <a:off x="3396996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混合推理，可本地 / 去中心化部署</a:t>
            </a:r>
            <a:endParaRPr lang="en-US" sz="900" dirty="0"/>
          </a:p>
        </p:txBody>
      </p:sp>
      <p:sp>
        <p:nvSpPr>
          <p:cNvPr id="31" name="Shape 27"/>
          <p:cNvSpPr/>
          <p:nvPr/>
        </p:nvSpPr>
        <p:spPr>
          <a:xfrm>
            <a:off x="6007608" y="2761488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172200" y="2871216"/>
            <a:ext cx="2350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★ 商汤 Sowork / X-Agent</a:t>
            </a:r>
            <a:endParaRPr lang="en-US" sz="1300" dirty="0"/>
          </a:p>
        </p:txBody>
      </p:sp>
      <p:sp>
        <p:nvSpPr>
          <p:cNvPr id="33" name="Text 29"/>
          <p:cNvSpPr/>
          <p:nvPr/>
        </p:nvSpPr>
        <p:spPr>
          <a:xfrm>
            <a:off x="6172200" y="3172968"/>
            <a:ext cx="235000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 · 全栈 Agent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172200" y="3419856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桌面 + 浏览器 + 云端编排</a:t>
            </a:r>
            <a:endParaRPr lang="en-US" sz="950" dirty="0"/>
          </a:p>
        </p:txBody>
      </p:sp>
      <p:sp>
        <p:nvSpPr>
          <p:cNvPr id="35" name="Text 31"/>
          <p:cNvSpPr/>
          <p:nvPr/>
        </p:nvSpPr>
        <p:spPr>
          <a:xfrm>
            <a:off x="6172200" y="3675888"/>
            <a:ext cx="235000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叠加 FDE 服务落地闭环，全栈对位业内主流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457200" y="4434840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594360" y="4434840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对青年人的启示：「会用 Agent」正在成为新的职场分水岭 —— 工具已就绪，差的是先用起来。</a:t>
            </a:r>
            <a:endParaRPr lang="en-US" sz="1150" dirty="0"/>
          </a:p>
        </p:txBody>
      </p:sp>
      <p:sp>
        <p:nvSpPr>
          <p:cNvPr id="38" name="Text 3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9" name="Text 3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 / 41</a:t>
            </a:r>
            <a:endParaRPr lang="en-US" sz="7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进化三部曲 —— Coding → Cowork → Design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国内外同步演进：单点编程工具 → 全员办公同事 → 流程级设计师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560320" cy="2103120"/>
          </a:xfrm>
          <a:prstGeom prst="roundRect">
            <a:avLst>
              <a:gd name="adj" fmla="val 2174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61288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spc="100" kern="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STEP 1 · CODING</a:t>
            </a:r>
            <a:endParaRPr lang="en-US" sz="850" dirty="0"/>
          </a:p>
        </p:txBody>
      </p:sp>
      <p:sp>
        <p:nvSpPr>
          <p:cNvPr id="8" name="Text 4"/>
          <p:cNvSpPr/>
          <p:nvPr/>
        </p:nvSpPr>
        <p:spPr>
          <a:xfrm>
            <a:off x="640080" y="1399032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会写代码</a:t>
            </a:r>
            <a:endParaRPr lang="en-US" sz="1700" dirty="0"/>
          </a:p>
        </p:txBody>
      </p:sp>
      <p:sp>
        <p:nvSpPr>
          <p:cNvPr id="9" name="Text 5"/>
          <p:cNvSpPr/>
          <p:nvPr/>
        </p:nvSpPr>
        <p:spPr>
          <a:xfrm>
            <a:off x="640080" y="176479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编程 Agent · 开发者专属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640080" y="2057400"/>
            <a:ext cx="2194560" cy="969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海外：Claude Code · Codex · Cursor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国内：通义灵码 · CodeBuddy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自主读写改码，在程序员群体率先爆发，验证「Agent 真能干活」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2999232" y="1874520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2" name="Shape 8"/>
          <p:cNvSpPr/>
          <p:nvPr/>
        </p:nvSpPr>
        <p:spPr>
          <a:xfrm>
            <a:off x="3291840" y="1051560"/>
            <a:ext cx="2560320" cy="2103120"/>
          </a:xfrm>
          <a:prstGeom prst="roundRect">
            <a:avLst>
              <a:gd name="adj" fmla="val 2174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3474720" y="1161288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spc="100" kern="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STEP 2 · COWORK</a:t>
            </a:r>
            <a:endParaRPr lang="en-US" sz="850" dirty="0"/>
          </a:p>
        </p:txBody>
      </p:sp>
      <p:sp>
        <p:nvSpPr>
          <p:cNvPr id="14" name="Text 10"/>
          <p:cNvSpPr/>
          <p:nvPr/>
        </p:nvSpPr>
        <p:spPr>
          <a:xfrm>
            <a:off x="3474720" y="1399032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会干工作</a:t>
            </a:r>
            <a:endParaRPr lang="en-US" sz="1700" dirty="0"/>
          </a:p>
        </p:txBody>
      </p:sp>
      <p:sp>
        <p:nvSpPr>
          <p:cNvPr id="15" name="Text 11"/>
          <p:cNvSpPr/>
          <p:nvPr/>
        </p:nvSpPr>
        <p:spPr>
          <a:xfrm>
            <a:off x="3474720" y="176479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办公 Agent · 走向全员</a:t>
            </a:r>
            <a:endParaRPr lang="en-US" sz="900" dirty="0"/>
          </a:p>
        </p:txBody>
      </p:sp>
      <p:sp>
        <p:nvSpPr>
          <p:cNvPr id="16" name="Text 12"/>
          <p:cNvSpPr/>
          <p:nvPr/>
        </p:nvSpPr>
        <p:spPr>
          <a:xfrm>
            <a:off x="3474720" y="2057400"/>
            <a:ext cx="2194560" cy="969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海外：Claude Cowork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国内：腾讯 WorkBuddy · 商汤 Sowork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从开发者扩展到每个岗位，文档、报表、PPT、分析都能干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5833872" y="1874520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8" name="Shape 14"/>
          <p:cNvSpPr/>
          <p:nvPr/>
        </p:nvSpPr>
        <p:spPr>
          <a:xfrm>
            <a:off x="6126480" y="1051560"/>
            <a:ext cx="2560320" cy="2103120"/>
          </a:xfrm>
          <a:prstGeom prst="roundRect">
            <a:avLst>
              <a:gd name="adj" fmla="val 2174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6309360" y="1161288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spc="1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STEP 3 · DESIGN ◀ 当前</a:t>
            </a:r>
            <a:endParaRPr lang="en-US" sz="850" dirty="0"/>
          </a:p>
        </p:txBody>
      </p:sp>
      <p:sp>
        <p:nvSpPr>
          <p:cNvPr id="20" name="Text 16"/>
          <p:cNvSpPr/>
          <p:nvPr/>
        </p:nvSpPr>
        <p:spPr>
          <a:xfrm>
            <a:off x="6309360" y="1399032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会设计流程</a:t>
            </a:r>
            <a:endParaRPr lang="en-US" sz="1700" dirty="0"/>
          </a:p>
        </p:txBody>
      </p:sp>
      <p:sp>
        <p:nvSpPr>
          <p:cNvPr id="21" name="Text 17"/>
          <p:cNvSpPr/>
          <p:nvPr/>
        </p:nvSpPr>
        <p:spPr>
          <a:xfrm>
            <a:off x="6309360" y="176479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流程编排 · 沉淀资产</a:t>
            </a:r>
            <a:endParaRPr lang="en-US" sz="900" dirty="0"/>
          </a:p>
        </p:txBody>
      </p:sp>
      <p:sp>
        <p:nvSpPr>
          <p:cNvPr id="22" name="Text 18"/>
          <p:cNvSpPr/>
          <p:nvPr/>
        </p:nvSpPr>
        <p:spPr>
          <a:xfrm>
            <a:off x="6309360" y="2057400"/>
            <a:ext cx="2194560" cy="969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海外：Claude Design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国内：商汤 X-Design</a:t>
            </a:r>
            <a:endParaRPr lang="en-US" sz="900" dirty="0"/>
          </a:p>
          <a:p>
            <a:pPr algn="l" indent="0" marL="0">
              <a:lnSpc>
                <a:spcPct val="115000"/>
              </a:lnSpc>
              <a:spcAft>
                <a:spcPts val="600"/>
              </a:spcAft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把多个 Agent 编排成完整业务流程，沉淀为企业可复用资产</a:t>
            </a:r>
            <a:endParaRPr lang="en-US" sz="900" dirty="0"/>
          </a:p>
        </p:txBody>
      </p:sp>
      <p:sp>
        <p:nvSpPr>
          <p:cNvPr id="23" name="Shape 19"/>
          <p:cNvSpPr/>
          <p:nvPr/>
        </p:nvSpPr>
        <p:spPr>
          <a:xfrm>
            <a:off x="457200" y="3310128"/>
            <a:ext cx="2679192" cy="914400"/>
          </a:xfrm>
          <a:prstGeom prst="roundRect">
            <a:avLst>
              <a:gd name="adj" fmla="val 50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4" name="Text 20"/>
          <p:cNvSpPr/>
          <p:nvPr/>
        </p:nvSpPr>
        <p:spPr>
          <a:xfrm>
            <a:off x="621792" y="3383280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覆盖人群扩大</a:t>
            </a:r>
            <a:endParaRPr lang="en-US" sz="1150" dirty="0"/>
          </a:p>
        </p:txBody>
      </p:sp>
      <p:sp>
        <p:nvSpPr>
          <p:cNvPr id="25" name="Text 21"/>
          <p:cNvSpPr/>
          <p:nvPr/>
        </p:nvSpPr>
        <p:spPr>
          <a:xfrm>
            <a:off x="621792" y="3657600"/>
            <a:ext cx="23500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从程序员到全员，再到业务决策者 —— 不会代码也能用</a:t>
            </a:r>
            <a:endParaRPr lang="en-US" sz="850" dirty="0"/>
          </a:p>
        </p:txBody>
      </p:sp>
      <p:sp>
        <p:nvSpPr>
          <p:cNvPr id="26" name="Shape 22"/>
          <p:cNvSpPr/>
          <p:nvPr/>
        </p:nvSpPr>
        <p:spPr>
          <a:xfrm>
            <a:off x="3259836" y="3310128"/>
            <a:ext cx="2679192" cy="914400"/>
          </a:xfrm>
          <a:prstGeom prst="roundRect">
            <a:avLst>
              <a:gd name="adj" fmla="val 50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3424428" y="3383280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任务颗粒度上移</a:t>
            </a:r>
            <a:endParaRPr lang="en-US" sz="1150" dirty="0"/>
          </a:p>
        </p:txBody>
      </p:sp>
      <p:sp>
        <p:nvSpPr>
          <p:cNvPr id="28" name="Text 24"/>
          <p:cNvSpPr/>
          <p:nvPr/>
        </p:nvSpPr>
        <p:spPr>
          <a:xfrm>
            <a:off x="3424428" y="3657600"/>
            <a:ext cx="23500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从「一句话任务」到「整条业务流程」—— 价值越来越大</a:t>
            </a:r>
            <a:endParaRPr lang="en-US" sz="850" dirty="0"/>
          </a:p>
        </p:txBody>
      </p:sp>
      <p:sp>
        <p:nvSpPr>
          <p:cNvPr id="29" name="Shape 25"/>
          <p:cNvSpPr/>
          <p:nvPr/>
        </p:nvSpPr>
        <p:spPr>
          <a:xfrm>
            <a:off x="6062472" y="3310128"/>
            <a:ext cx="2679192" cy="914400"/>
          </a:xfrm>
          <a:prstGeom prst="roundRect">
            <a:avLst>
              <a:gd name="adj" fmla="val 50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6227064" y="3383280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角色根本转变</a:t>
            </a:r>
            <a:endParaRPr lang="en-US" sz="1150" dirty="0"/>
          </a:p>
        </p:txBody>
      </p:sp>
      <p:sp>
        <p:nvSpPr>
          <p:cNvPr id="31" name="Text 27"/>
          <p:cNvSpPr/>
          <p:nvPr/>
        </p:nvSpPr>
        <p:spPr>
          <a:xfrm>
            <a:off x="6227064" y="3657600"/>
            <a:ext cx="235000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从工具到同事，再到「可调用的能力单元」—— 为 Agent-as-API 铺路</a:t>
            </a:r>
            <a:endParaRPr lang="en-US" sz="850" dirty="0"/>
          </a:p>
        </p:txBody>
      </p:sp>
      <p:sp>
        <p:nvSpPr>
          <p:cNvPr id="32" name="Shape 28"/>
          <p:cNvSpPr/>
          <p:nvPr/>
        </p:nvSpPr>
        <p:spPr>
          <a:xfrm>
            <a:off x="457200" y="4407408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3" name="Text 29"/>
          <p:cNvSpPr/>
          <p:nvPr/>
        </p:nvSpPr>
        <p:spPr>
          <a:xfrm>
            <a:off x="594360" y="4407408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海外每进一步，国内 3–6 个月内跟进 —— 下一站：Agent-as-API，Agent 变成产品的零部件（第三章详解）。</a:t>
            </a:r>
            <a:endParaRPr lang="en-US" sz="1100" dirty="0"/>
          </a:p>
        </p:txBody>
      </p:sp>
      <p:sp>
        <p:nvSpPr>
          <p:cNvPr id="34" name="Text 30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5" name="Text 31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 / 41</a:t>
            </a:r>
            <a:endParaRPr lang="en-US" sz="7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大模型 × Agent × Token —— 一条链看懂 AI 商业逻辑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软件免费时代到来：软件不再按套卖，智能按 Token 计费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2560320" cy="1170432"/>
          </a:xfrm>
          <a:prstGeom prst="roundRect">
            <a:avLst>
              <a:gd name="adj" fmla="val 39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33856"/>
            <a:ext cx="2194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大模型 · 大脑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640080" y="144475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能力底座</a:t>
            </a:r>
            <a:endParaRPr lang="en-US" sz="900" dirty="0"/>
          </a:p>
        </p:txBody>
      </p:sp>
      <p:sp>
        <p:nvSpPr>
          <p:cNvPr id="9" name="Text 5"/>
          <p:cNvSpPr/>
          <p:nvPr/>
        </p:nvSpPr>
        <p:spPr>
          <a:xfrm>
            <a:off x="640080" y="1700784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理解、推理、生成 —— 决定「能不能干」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2999232" y="1408176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3291840" y="1024128"/>
            <a:ext cx="2560320" cy="1170432"/>
          </a:xfrm>
          <a:prstGeom prst="roundRect">
            <a:avLst>
              <a:gd name="adj" fmla="val 39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474720" y="1133856"/>
            <a:ext cx="2194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· 双手</a:t>
            </a:r>
            <a:endParaRPr lang="en-US" sz="1450" dirty="0"/>
          </a:p>
        </p:txBody>
      </p:sp>
      <p:sp>
        <p:nvSpPr>
          <p:cNvPr id="13" name="Text 9"/>
          <p:cNvSpPr/>
          <p:nvPr/>
        </p:nvSpPr>
        <p:spPr>
          <a:xfrm>
            <a:off x="3474720" y="144475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干活入口</a:t>
            </a:r>
            <a:endParaRPr lang="en-US" sz="900" dirty="0"/>
          </a:p>
        </p:txBody>
      </p:sp>
      <p:sp>
        <p:nvSpPr>
          <p:cNvPr id="14" name="Text 10"/>
          <p:cNvSpPr/>
          <p:nvPr/>
        </p:nvSpPr>
        <p:spPr>
          <a:xfrm>
            <a:off x="3474720" y="1700784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把模型能力接进真实工作流 —— 决定「干不干得成」</a:t>
            </a:r>
            <a:endParaRPr lang="en-US" sz="900" dirty="0"/>
          </a:p>
        </p:txBody>
      </p:sp>
      <p:sp>
        <p:nvSpPr>
          <p:cNvPr id="15" name="Text 11"/>
          <p:cNvSpPr/>
          <p:nvPr/>
        </p:nvSpPr>
        <p:spPr>
          <a:xfrm>
            <a:off x="5833872" y="1408176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6" name="Shape 12"/>
          <p:cNvSpPr/>
          <p:nvPr/>
        </p:nvSpPr>
        <p:spPr>
          <a:xfrm>
            <a:off x="6126480" y="1024128"/>
            <a:ext cx="2560320" cy="1170432"/>
          </a:xfrm>
          <a:prstGeom prst="roundRect">
            <a:avLst>
              <a:gd name="adj" fmla="val 390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309360" y="1133856"/>
            <a:ext cx="2194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· 燃料</a:t>
            </a:r>
            <a:endParaRPr lang="en-US" sz="1450" dirty="0"/>
          </a:p>
        </p:txBody>
      </p:sp>
      <p:sp>
        <p:nvSpPr>
          <p:cNvPr id="18" name="Text 14"/>
          <p:cNvSpPr/>
          <p:nvPr/>
        </p:nvSpPr>
        <p:spPr>
          <a:xfrm>
            <a:off x="6309360" y="1444752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计费单位</a:t>
            </a:r>
            <a:endParaRPr lang="en-US" sz="900" dirty="0"/>
          </a:p>
        </p:txBody>
      </p:sp>
      <p:sp>
        <p:nvSpPr>
          <p:cNvPr id="19" name="Text 15"/>
          <p:cNvSpPr/>
          <p:nvPr/>
        </p:nvSpPr>
        <p:spPr>
          <a:xfrm>
            <a:off x="6309360" y="1700784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每一次思考与执行都消耗 Token —— 决定「怎么收费」</a:t>
            </a:r>
            <a:endParaRPr lang="en-US" sz="900" dirty="0"/>
          </a:p>
        </p:txBody>
      </p:sp>
      <p:sp>
        <p:nvSpPr>
          <p:cNvPr id="20" name="Shape 16"/>
          <p:cNvSpPr/>
          <p:nvPr/>
        </p:nvSpPr>
        <p:spPr>
          <a:xfrm>
            <a:off x="457200" y="2322576"/>
            <a:ext cx="8229600" cy="329184"/>
          </a:xfrm>
          <a:prstGeom prst="roundRect">
            <a:avLst>
              <a:gd name="adj" fmla="val 13889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594360" y="2322576"/>
            <a:ext cx="7955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软件免费 → 按消耗付费：Agent / 软件本身趋向免费，价值与收费正全部向 Token 消耗集中</a:t>
            </a:r>
            <a:endParaRPr lang="en-US" sz="1050" dirty="0"/>
          </a:p>
        </p:txBody>
      </p:sp>
      <p:sp>
        <p:nvSpPr>
          <p:cNvPr id="22" name="Shape 18"/>
          <p:cNvSpPr/>
          <p:nvPr/>
        </p:nvSpPr>
        <p:spPr>
          <a:xfrm>
            <a:off x="457200" y="2816352"/>
            <a:ext cx="4023360" cy="1517904"/>
          </a:xfrm>
          <a:prstGeom prst="roundRect">
            <a:avLst>
              <a:gd name="adj" fmla="val 301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58368" y="2926080"/>
            <a:ext cx="3621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形态一 · API 按量计费</a:t>
            </a:r>
            <a:endParaRPr lang="en-US" sz="1250" dirty="0"/>
          </a:p>
        </p:txBody>
      </p:sp>
      <p:sp>
        <p:nvSpPr>
          <p:cNvPr id="24" name="Text 20"/>
          <p:cNvSpPr/>
          <p:nvPr/>
        </p:nvSpPr>
        <p:spPr>
          <a:xfrm>
            <a:off x="658368" y="3200400"/>
            <a:ext cx="36210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适合开发者 / 技术团队</a:t>
            </a:r>
            <a:endParaRPr lang="en-US" sz="850" dirty="0"/>
          </a:p>
        </p:txBody>
      </p:sp>
      <p:sp>
        <p:nvSpPr>
          <p:cNvPr id="25" name="Text 21"/>
          <p:cNvSpPr/>
          <p:nvPr/>
        </p:nvSpPr>
        <p:spPr>
          <a:xfrm>
            <a:off x="658368" y="3456432"/>
            <a:ext cx="3621024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优点：用多少付多少，接入灵活、价格透明</a:t>
            </a:r>
            <a:endParaRPr lang="en-US" sz="900" dirty="0"/>
          </a:p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挑战：价格战毛利薄，消耗波动、预算难控</a:t>
            </a:r>
            <a:endParaRPr lang="en-US" sz="900" dirty="0"/>
          </a:p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代表：OpenAI API · 阿里云百炼 · 火山方舟</a:t>
            </a:r>
            <a:endParaRPr lang="en-US" sz="900" dirty="0"/>
          </a:p>
        </p:txBody>
      </p:sp>
      <p:sp>
        <p:nvSpPr>
          <p:cNvPr id="26" name="Shape 22"/>
          <p:cNvSpPr/>
          <p:nvPr/>
        </p:nvSpPr>
        <p:spPr>
          <a:xfrm>
            <a:off x="4663440" y="2816352"/>
            <a:ext cx="4023360" cy="1517904"/>
          </a:xfrm>
          <a:prstGeom prst="roundRect">
            <a:avLst>
              <a:gd name="adj" fmla="val 3012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4864608" y="2926080"/>
            <a:ext cx="3621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形态二 · Token Plan 订阅 ★</a:t>
            </a:r>
            <a:endParaRPr lang="en-US" sz="1250" dirty="0"/>
          </a:p>
        </p:txBody>
      </p:sp>
      <p:sp>
        <p:nvSpPr>
          <p:cNvPr id="28" name="Text 24"/>
          <p:cNvSpPr/>
          <p:nvPr/>
        </p:nvSpPr>
        <p:spPr>
          <a:xfrm>
            <a:off x="4864608" y="3200400"/>
            <a:ext cx="36210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适合个人 / 团队 / 企业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4864608" y="3456432"/>
            <a:ext cx="3621024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优点：月费锁定预算友好，配额池共享、续费可叠加服务</a:t>
            </a:r>
            <a:endParaRPr lang="en-US" sz="900" dirty="0"/>
          </a:p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挑战：需配套 Agent 与 FDE 服务，把消耗真正拉起来</a:t>
            </a:r>
            <a:endParaRPr lang="en-US" sz="900" dirty="0"/>
          </a:p>
          <a:p>
            <a:pPr algn="l" indent="0" marL="0">
              <a:lnSpc>
                <a:spcPct val="112000"/>
              </a:lnSpc>
              <a:spcAft>
                <a:spcPts val="500"/>
              </a:spcAft>
              <a:buNone/>
            </a:pPr>
            <a:r>
              <a:rPr lang="en-US" sz="9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代表：Claude Pro · ChatGPT Plus · 商汤 Token Plan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457200" y="4507992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07992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国内外殊途同归：从「卖软件」到「卖 Token」—— 订阅制是企业预算与落地的更优解。</a:t>
            </a:r>
            <a:endParaRPr lang="en-US" sz="110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 / 41</a:t>
            </a:r>
            <a:endParaRPr lang="en-US" sz="7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主流大模型价格全景 —— 旗舰很贵，跑量很便宜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单价口径：每百万 Token 输入 / 输出（2026.05 官方页面 · ★ 为商汤 S2 系列）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1975104" cy="230428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旗舰高价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603504" y="1426464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高难推理 · 关键产出</a:t>
            </a:r>
            <a:endParaRPr lang="en-US" sz="850" dirty="0"/>
          </a:p>
        </p:txBody>
      </p:sp>
      <p:sp>
        <p:nvSpPr>
          <p:cNvPr id="9" name="Text 5"/>
          <p:cNvSpPr/>
          <p:nvPr/>
        </p:nvSpPr>
        <p:spPr>
          <a:xfrm>
            <a:off x="603504" y="1737360"/>
            <a:ext cx="1682496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85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★ SenseNova-S2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¥9 / ¥27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GPT-5.5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$5 / $30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Claude Opus 4.7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$5 / $25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qwen3.7-max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¥12 / ¥36</a:t>
            </a:r>
            <a:endParaRPr lang="en-US" sz="850" dirty="0"/>
          </a:p>
        </p:txBody>
      </p:sp>
      <p:sp>
        <p:nvSpPr>
          <p:cNvPr id="10" name="Shape 6"/>
          <p:cNvSpPr/>
          <p:nvPr/>
        </p:nvSpPr>
        <p:spPr>
          <a:xfrm>
            <a:off x="2542032" y="1024128"/>
            <a:ext cx="1975104" cy="230428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2688336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中档主力</a:t>
            </a:r>
            <a:endParaRPr lang="en-US" sz="1350" dirty="0"/>
          </a:p>
        </p:txBody>
      </p:sp>
      <p:sp>
        <p:nvSpPr>
          <p:cNvPr id="12" name="Text 8"/>
          <p:cNvSpPr/>
          <p:nvPr/>
        </p:nvSpPr>
        <p:spPr>
          <a:xfrm>
            <a:off x="2688336" y="1426464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日常生产 · 通用任务</a:t>
            </a:r>
            <a:endParaRPr lang="en-US" sz="850" dirty="0"/>
          </a:p>
        </p:txBody>
      </p:sp>
      <p:sp>
        <p:nvSpPr>
          <p:cNvPr id="13" name="Text 9"/>
          <p:cNvSpPr/>
          <p:nvPr/>
        </p:nvSpPr>
        <p:spPr>
          <a:xfrm>
            <a:off x="2688336" y="1737360"/>
            <a:ext cx="1682496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85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★ 商汤 S2-Pro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¥3 / ¥9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GPT-5.4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$2.5 / $15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Claude Sonnet 4.6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$3 / $15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Kimi K2.5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$0.6 / $3</a:t>
            </a:r>
            <a:endParaRPr lang="en-US" sz="850" dirty="0"/>
          </a:p>
        </p:txBody>
      </p:sp>
      <p:sp>
        <p:nvSpPr>
          <p:cNvPr id="14" name="Shape 10"/>
          <p:cNvSpPr/>
          <p:nvPr/>
        </p:nvSpPr>
        <p:spPr>
          <a:xfrm>
            <a:off x="4626864" y="1024128"/>
            <a:ext cx="1975104" cy="230428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4773168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经济轻量</a:t>
            </a:r>
            <a:endParaRPr lang="en-US" sz="1350" dirty="0"/>
          </a:p>
        </p:txBody>
      </p:sp>
      <p:sp>
        <p:nvSpPr>
          <p:cNvPr id="16" name="Text 12"/>
          <p:cNvSpPr/>
          <p:nvPr/>
        </p:nvSpPr>
        <p:spPr>
          <a:xfrm>
            <a:off x="4773168" y="1426464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批量处理 · 轻任务</a:t>
            </a:r>
            <a:endParaRPr lang="en-US" sz="850" dirty="0"/>
          </a:p>
        </p:txBody>
      </p:sp>
      <p:sp>
        <p:nvSpPr>
          <p:cNvPr id="17" name="Text 13"/>
          <p:cNvSpPr/>
          <p:nvPr/>
        </p:nvSpPr>
        <p:spPr>
          <a:xfrm>
            <a:off x="4773168" y="1737360"/>
            <a:ext cx="1682496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85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★ 商汤 S2-Flash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¥0.8 / ¥3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GPT-5.4 mini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$0.75 / $4.5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Claude Haiku 4.5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$1 / $5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qwen3.5-flash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¥0.2–1.2 / ¥2–12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6711696" y="1024128"/>
            <a:ext cx="1975104" cy="230428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6858000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极致低价</a:t>
            </a:r>
            <a:endParaRPr lang="en-US" sz="1350" dirty="0"/>
          </a:p>
        </p:txBody>
      </p:sp>
      <p:sp>
        <p:nvSpPr>
          <p:cNvPr id="20" name="Text 16"/>
          <p:cNvSpPr/>
          <p:nvPr/>
        </p:nvSpPr>
        <p:spPr>
          <a:xfrm>
            <a:off x="6858000" y="1426464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海量调用 · 成本敏感</a:t>
            </a:r>
            <a:endParaRPr lang="en-US" sz="850" dirty="0"/>
          </a:p>
        </p:txBody>
      </p:sp>
      <p:sp>
        <p:nvSpPr>
          <p:cNvPr id="21" name="Text 17"/>
          <p:cNvSpPr/>
          <p:nvPr/>
        </p:nvSpPr>
        <p:spPr>
          <a:xfrm>
            <a:off x="6858000" y="1737360"/>
            <a:ext cx="1682496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08000"/>
              </a:lnSpc>
              <a:buNone/>
            </a:pPr>
            <a:r>
              <a:rPr lang="en-US" sz="85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★ 商汤 S2-Lite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¥0.2 / ¥0.8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DeepSeek v4-flash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$0.14 / $0.28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qwen-flash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¥0.15–1.2 / ¥1.5–12</a:t>
            </a:r>
            <a:endParaRPr lang="en-US" sz="850" dirty="0"/>
          </a:p>
          <a:p>
            <a:pPr algn="l" indent="0" marL="0">
              <a:lnSpc>
                <a:spcPct val="10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缓存命中</a:t>
            </a:r>
            <a:endParaRPr lang="en-US" sz="850" dirty="0"/>
          </a:p>
          <a:p>
            <a:pPr algn="l" indent="0" marL="0">
              <a:lnSpc>
                <a:spcPct val="108000"/>
              </a:lnSpc>
              <a:spcAft>
                <a:spcPts val="500"/>
              </a:spcAft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低至 $0.0028</a:t>
            </a:r>
            <a:endParaRPr lang="en-US" sz="850" dirty="0"/>
          </a:p>
        </p:txBody>
      </p:sp>
      <p:sp>
        <p:nvSpPr>
          <p:cNvPr id="22" name="Shape 18"/>
          <p:cNvSpPr/>
          <p:nvPr/>
        </p:nvSpPr>
        <p:spPr>
          <a:xfrm>
            <a:off x="457200" y="3438144"/>
            <a:ext cx="8229600" cy="585216"/>
          </a:xfrm>
          <a:prstGeom prst="roundRect">
            <a:avLst>
              <a:gd name="adj" fmla="val 7813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58368" y="3438144"/>
            <a:ext cx="7827264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注意：单价 ≠ 总成本 —— 真实花费还取决于缓存命中率、Batch 折扣（普遍省 50%）、上下文长度，以及「一次做对」的能力。</a:t>
            </a:r>
            <a:endParaRPr lang="en-US" sz="900" dirty="0"/>
          </a:p>
          <a:p>
            <a:pPr algn="l" indent="0" marL="0">
              <a:lnSpc>
                <a:spcPct val="125000"/>
              </a:lnSpc>
              <a:buNone/>
            </a:pPr>
            <a:r>
              <a:rPr lang="en-US" sz="9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合规提示：因数据合规要求，国内业务原则上选国产模型、海外业务选海外模型 —— 表中美元区价格供出海场景参考。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457200" y="4133088"/>
            <a:ext cx="8229600" cy="402336"/>
          </a:xfrm>
          <a:prstGeom prst="roundRect">
            <a:avLst>
              <a:gd name="adj" fmla="val 11364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594360" y="4133088"/>
            <a:ext cx="79552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旗舰与跑量单价差可达 100 倍 —— 商汤 S2 系列四档全覆盖，一份订阅按需切换。</a:t>
            </a:r>
            <a:endParaRPr lang="en-US" sz="1150" dirty="0"/>
          </a:p>
        </p:txBody>
      </p:sp>
      <p:sp>
        <p:nvSpPr>
          <p:cNvPr id="26" name="Text 2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7" name="Text 2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 / 41</a:t>
            </a:r>
            <a:endParaRPr lang="en-US" sz="7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学会选模型 —— 看懂 4 个关键参数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上下文 · 输入输出价 · 缓存命中 · Batch —— 看懂了，成本直接砍一半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1975104" cy="22128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上下文窗口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603504" y="1426464"/>
            <a:ext cx="1682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一次能「装下」多少</a:t>
            </a:r>
            <a:endParaRPr lang="en-US" sz="850" dirty="0"/>
          </a:p>
        </p:txBody>
      </p:sp>
      <p:sp>
        <p:nvSpPr>
          <p:cNvPr id="9" name="Text 5"/>
          <p:cNvSpPr/>
          <p:nvPr/>
        </p:nvSpPr>
        <p:spPr>
          <a:xfrm>
            <a:off x="603504" y="1700784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128K ≈ 20 万字；1M ≈ 一部长篇小说；超出窗口模型会「失忆」</a:t>
            </a:r>
            <a:endParaRPr lang="en-US" sz="850" dirty="0"/>
          </a:p>
        </p:txBody>
      </p:sp>
      <p:sp>
        <p:nvSpPr>
          <p:cNvPr id="10" name="Shape 6"/>
          <p:cNvSpPr/>
          <p:nvPr/>
        </p:nvSpPr>
        <p:spPr>
          <a:xfrm>
            <a:off x="603504" y="2487168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603504" y="2560320"/>
            <a:ext cx="168249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怎么选</a:t>
            </a:r>
            <a:endParaRPr lang="en-US" sz="850" dirty="0"/>
          </a:p>
        </p:txBody>
      </p:sp>
      <p:sp>
        <p:nvSpPr>
          <p:cNvPr id="12" name="Text 8"/>
          <p:cNvSpPr/>
          <p:nvPr/>
        </p:nvSpPr>
        <p:spPr>
          <a:xfrm>
            <a:off x="603504" y="2761488"/>
            <a:ext cx="168249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长文档、代码库选 1M+；日常对话 256K 足够，别为用不到的窗口付费</a:t>
            </a:r>
            <a:endParaRPr lang="en-US" sz="850" dirty="0"/>
          </a:p>
        </p:txBody>
      </p:sp>
      <p:sp>
        <p:nvSpPr>
          <p:cNvPr id="13" name="Shape 9"/>
          <p:cNvSpPr/>
          <p:nvPr/>
        </p:nvSpPr>
        <p:spPr>
          <a:xfrm>
            <a:off x="2542032" y="1024128"/>
            <a:ext cx="1975104" cy="22128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2688336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输入价 / 输出价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2688336" y="1426464"/>
            <a:ext cx="1682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读的便宜，写的贵</a:t>
            </a:r>
            <a:endParaRPr lang="en-US" sz="850" dirty="0"/>
          </a:p>
        </p:txBody>
      </p:sp>
      <p:sp>
        <p:nvSpPr>
          <p:cNvPr id="16" name="Text 12"/>
          <p:cNvSpPr/>
          <p:nvPr/>
        </p:nvSpPr>
        <p:spPr>
          <a:xfrm>
            <a:off x="2688336" y="1700784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输出价普遍是输入的 5–6 倍；「思考」过程也按输出计费（qwen-turbo 思考 3 / 非思考 0.6）</a:t>
            </a:r>
            <a:endParaRPr lang="en-US" sz="850" dirty="0"/>
          </a:p>
        </p:txBody>
      </p:sp>
      <p:sp>
        <p:nvSpPr>
          <p:cNvPr id="17" name="Shape 13"/>
          <p:cNvSpPr/>
          <p:nvPr/>
        </p:nvSpPr>
        <p:spPr>
          <a:xfrm>
            <a:off x="2688336" y="2487168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2688336" y="2560320"/>
            <a:ext cx="168249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怎么选</a:t>
            </a:r>
            <a:endParaRPr lang="en-US" sz="850" dirty="0"/>
          </a:p>
        </p:txBody>
      </p:sp>
      <p:sp>
        <p:nvSpPr>
          <p:cNvPr id="19" name="Text 15"/>
          <p:cNvSpPr/>
          <p:nvPr/>
        </p:nvSpPr>
        <p:spPr>
          <a:xfrm>
            <a:off x="2688336" y="2761488"/>
            <a:ext cx="168249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生成类任务盯输出价；简单任务关掉思考模式，立省数倍</a:t>
            </a:r>
            <a:endParaRPr lang="en-US" sz="850" dirty="0"/>
          </a:p>
        </p:txBody>
      </p:sp>
      <p:sp>
        <p:nvSpPr>
          <p:cNvPr id="20" name="Shape 16"/>
          <p:cNvSpPr/>
          <p:nvPr/>
        </p:nvSpPr>
        <p:spPr>
          <a:xfrm>
            <a:off x="4626864" y="1024128"/>
            <a:ext cx="1975104" cy="22128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4773168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缓存命中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4773168" y="1426464"/>
            <a:ext cx="1682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重复内容打「骨折」</a:t>
            </a:r>
            <a:endParaRPr lang="en-US" sz="850" dirty="0"/>
          </a:p>
        </p:txBody>
      </p:sp>
      <p:sp>
        <p:nvSpPr>
          <p:cNvPr id="23" name="Text 19"/>
          <p:cNvSpPr/>
          <p:nvPr/>
        </p:nvSpPr>
        <p:spPr>
          <a:xfrm>
            <a:off x="4773168" y="1700784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固定提示词、知识库重复部分按缓存价计费，低至原价几十分之一（DeepSeek 命中 $0.0028）</a:t>
            </a:r>
            <a:endParaRPr lang="en-US" sz="850" dirty="0"/>
          </a:p>
        </p:txBody>
      </p:sp>
      <p:sp>
        <p:nvSpPr>
          <p:cNvPr id="24" name="Shape 20"/>
          <p:cNvSpPr/>
          <p:nvPr/>
        </p:nvSpPr>
        <p:spPr>
          <a:xfrm>
            <a:off x="4773168" y="2487168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4773168" y="2560320"/>
            <a:ext cx="168249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怎么选</a:t>
            </a:r>
            <a:endParaRPr lang="en-US" sz="850" dirty="0"/>
          </a:p>
        </p:txBody>
      </p:sp>
      <p:sp>
        <p:nvSpPr>
          <p:cNvPr id="26" name="Text 22"/>
          <p:cNvSpPr/>
          <p:nvPr/>
        </p:nvSpPr>
        <p:spPr>
          <a:xfrm>
            <a:off x="4773168" y="2761488"/>
            <a:ext cx="168249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模板化流程、知识库问答收益最大；把固定内容放在前面</a:t>
            </a:r>
            <a:endParaRPr lang="en-US" sz="850" dirty="0"/>
          </a:p>
        </p:txBody>
      </p:sp>
      <p:sp>
        <p:nvSpPr>
          <p:cNvPr id="27" name="Shape 23"/>
          <p:cNvSpPr/>
          <p:nvPr/>
        </p:nvSpPr>
        <p:spPr>
          <a:xfrm>
            <a:off x="6711696" y="1024128"/>
            <a:ext cx="1975104" cy="22128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8" name="Text 24"/>
          <p:cNvSpPr/>
          <p:nvPr/>
        </p:nvSpPr>
        <p:spPr>
          <a:xfrm>
            <a:off x="6858000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Batch 批量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6858000" y="1426464"/>
            <a:ext cx="1682496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不着急的活半价</a:t>
            </a:r>
            <a:endParaRPr lang="en-US" sz="850" dirty="0"/>
          </a:p>
        </p:txBody>
      </p:sp>
      <p:sp>
        <p:nvSpPr>
          <p:cNvPr id="30" name="Text 26"/>
          <p:cNvSpPr/>
          <p:nvPr/>
        </p:nvSpPr>
        <p:spPr>
          <a:xfrm>
            <a:off x="6858000" y="1700784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6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非实时任务打包提交，主流厂商普遍直降 50%</a:t>
            </a:r>
            <a:endParaRPr lang="en-US" sz="850" dirty="0"/>
          </a:p>
        </p:txBody>
      </p:sp>
      <p:sp>
        <p:nvSpPr>
          <p:cNvPr id="31" name="Shape 27"/>
          <p:cNvSpPr/>
          <p:nvPr/>
        </p:nvSpPr>
        <p:spPr>
          <a:xfrm>
            <a:off x="6858000" y="2487168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858000" y="2560320"/>
            <a:ext cx="1682496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怎么选</a:t>
            </a:r>
            <a:endParaRPr lang="en-US" sz="850" dirty="0"/>
          </a:p>
        </p:txBody>
      </p:sp>
      <p:sp>
        <p:nvSpPr>
          <p:cNvPr id="33" name="Text 29"/>
          <p:cNvSpPr/>
          <p:nvPr/>
        </p:nvSpPr>
        <p:spPr>
          <a:xfrm>
            <a:off x="6858000" y="2761488"/>
            <a:ext cx="1682496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报表、批量摘要、数据清洗等隔夜任务，都走 Batch 提交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457200" y="3364992"/>
            <a:ext cx="8229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三问快速选型 —— 不用背参数，问自己三个问题</a:t>
            </a:r>
            <a:endParaRPr lang="en-US" sz="1200" dirty="0"/>
          </a:p>
        </p:txBody>
      </p:sp>
      <p:sp>
        <p:nvSpPr>
          <p:cNvPr id="35" name="Shape 31"/>
          <p:cNvSpPr/>
          <p:nvPr/>
        </p:nvSpPr>
        <p:spPr>
          <a:xfrm>
            <a:off x="457200" y="3639312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6" name="Text 32"/>
          <p:cNvSpPr/>
          <p:nvPr/>
        </p:nvSpPr>
        <p:spPr>
          <a:xfrm>
            <a:off x="621792" y="3712464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这活有多难？</a:t>
            </a:r>
            <a:endParaRPr lang="en-US" sz="1050" dirty="0"/>
          </a:p>
        </p:txBody>
      </p:sp>
      <p:sp>
        <p:nvSpPr>
          <p:cNvPr id="37" name="Text 33"/>
          <p:cNvSpPr/>
          <p:nvPr/>
        </p:nvSpPr>
        <p:spPr>
          <a:xfrm>
            <a:off x="621792" y="3968496"/>
            <a:ext cx="235000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难题用旗舰，「一次做对」反而最省；简单活用轻量，便宜 10–100 倍</a:t>
            </a:r>
            <a:endParaRPr lang="en-US" sz="850" dirty="0"/>
          </a:p>
        </p:txBody>
      </p:sp>
      <p:sp>
        <p:nvSpPr>
          <p:cNvPr id="38" name="Shape 34"/>
          <p:cNvSpPr/>
          <p:nvPr/>
        </p:nvSpPr>
        <p:spPr>
          <a:xfrm>
            <a:off x="3259836" y="3639312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3424428" y="3712464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内容有多长？</a:t>
            </a:r>
            <a:endParaRPr lang="en-US" sz="1050" dirty="0"/>
          </a:p>
        </p:txBody>
      </p:sp>
      <p:sp>
        <p:nvSpPr>
          <p:cNvPr id="40" name="Text 36"/>
          <p:cNvSpPr/>
          <p:nvPr/>
        </p:nvSpPr>
        <p:spPr>
          <a:xfrm>
            <a:off x="3424428" y="3968496"/>
            <a:ext cx="235000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超长文档、整库代码选长上下文；普通任务别为 1M 窗口多花钱</a:t>
            </a:r>
            <a:endParaRPr lang="en-US" sz="850" dirty="0"/>
          </a:p>
        </p:txBody>
      </p:sp>
      <p:sp>
        <p:nvSpPr>
          <p:cNvPr id="41" name="Shape 37"/>
          <p:cNvSpPr/>
          <p:nvPr/>
        </p:nvSpPr>
        <p:spPr>
          <a:xfrm>
            <a:off x="6062472" y="3639312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42" name="Text 38"/>
          <p:cNvSpPr/>
          <p:nvPr/>
        </p:nvSpPr>
        <p:spPr>
          <a:xfrm>
            <a:off x="6227064" y="3712464"/>
            <a:ext cx="2350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调用有多频？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6227064" y="3968496"/>
            <a:ext cx="2350008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高频重复 → 轻量 + 缓存；低频关键 → 旗舰 + 人工复核</a:t>
            </a:r>
            <a:endParaRPr lang="en-US" sz="850" dirty="0"/>
          </a:p>
        </p:txBody>
      </p:sp>
      <p:sp>
        <p:nvSpPr>
          <p:cNvPr id="44" name="Shape 40"/>
          <p:cNvSpPr/>
          <p:nvPr/>
        </p:nvSpPr>
        <p:spPr>
          <a:xfrm>
            <a:off x="457200" y="4553712"/>
            <a:ext cx="8229600" cy="329184"/>
          </a:xfrm>
          <a:prstGeom prst="roundRect">
            <a:avLst>
              <a:gd name="adj" fmla="val 13889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45" name="Text 41"/>
          <p:cNvSpPr/>
          <p:nvPr/>
        </p:nvSpPr>
        <p:spPr>
          <a:xfrm>
            <a:off x="594360" y="4553712"/>
            <a:ext cx="7955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参数记不住没关系 —— Token Plan 一份订阅 16 款模型随时切换，用上两周就有手感。</a:t>
            </a:r>
            <a:endParaRPr lang="en-US" sz="1100" dirty="0"/>
          </a:p>
        </p:txBody>
      </p:sp>
      <p:sp>
        <p:nvSpPr>
          <p:cNvPr id="46" name="Text 4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7" name="Text 4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 / 41</a:t>
            </a:r>
            <a:endParaRPr lang="en-US" sz="7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海外新动向 —— 模型厂商重金布局 FDE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OpenAI / Anthropic 把工程师派进客户现场，给细分赛道 2B 客户做 AI 落地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8229600" cy="786384"/>
          </a:xfrm>
          <a:prstGeom prst="roundRect">
            <a:avLst>
              <a:gd name="adj" fmla="val 5814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85800" y="1024128"/>
            <a:ext cx="7772400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FDE（Forward Deployed Engineer · 前置部署工程师）：</a:t>
            </a:r>
            <a:pPr algn="l" indent="0" marL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驻场客户、深入业务，把大模型改造成客户场景里「真正能用」的生产力。OpenAI、Anthropic 均投入重金组建 FDE 团队，深耕金融、医疗、制造、零售等细分赛道 —— 模型厂商正从「卖 API」走向「陪跑落地」。</a:t>
            </a:r>
            <a:endParaRPr lang="en-US" sz="1050" dirty="0"/>
          </a:p>
        </p:txBody>
      </p:sp>
      <p:sp>
        <p:nvSpPr>
          <p:cNvPr id="8" name="Text 4"/>
          <p:cNvSpPr/>
          <p:nvPr/>
        </p:nvSpPr>
        <p:spPr>
          <a:xfrm>
            <a:off x="457200" y="199339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为什么巨头要亲自下场做落地 · 四重动机</a:t>
            </a:r>
            <a:endParaRPr lang="en-US" sz="1300" dirty="0"/>
          </a:p>
        </p:txBody>
      </p:sp>
      <p:sp>
        <p:nvSpPr>
          <p:cNvPr id="9" name="Shape 5"/>
          <p:cNvSpPr/>
          <p:nvPr/>
        </p:nvSpPr>
        <p:spPr>
          <a:xfrm>
            <a:off x="457200" y="2322576"/>
            <a:ext cx="1975104" cy="1920240"/>
          </a:xfrm>
          <a:prstGeom prst="roundRect">
            <a:avLst>
              <a:gd name="adj" fmla="val 238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03504" y="2432304"/>
            <a:ext cx="168249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①</a:t>
            </a:r>
            <a:endParaRPr lang="en-US" sz="1800" dirty="0"/>
          </a:p>
        </p:txBody>
      </p:sp>
      <p:sp>
        <p:nvSpPr>
          <p:cNvPr id="11" name="Text 7"/>
          <p:cNvSpPr/>
          <p:nvPr/>
        </p:nvSpPr>
        <p:spPr>
          <a:xfrm>
            <a:off x="603504" y="277977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数据飞轮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603504" y="3108960"/>
            <a:ext cx="1682496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客户真实场景与反馈回流，持续训练迭代自有模型 —— 场景数据是新的护城河</a:t>
            </a:r>
            <a:endParaRPr lang="en-US" sz="900" dirty="0"/>
          </a:p>
        </p:txBody>
      </p:sp>
      <p:sp>
        <p:nvSpPr>
          <p:cNvPr id="13" name="Shape 9"/>
          <p:cNvSpPr/>
          <p:nvPr/>
        </p:nvSpPr>
        <p:spPr>
          <a:xfrm>
            <a:off x="2542032" y="2322576"/>
            <a:ext cx="1975104" cy="1920240"/>
          </a:xfrm>
          <a:prstGeom prst="roundRect">
            <a:avLst>
              <a:gd name="adj" fmla="val 238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2688336" y="2432304"/>
            <a:ext cx="168249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②</a:t>
            </a:r>
            <a:endParaRPr lang="en-US" sz="1800" dirty="0"/>
          </a:p>
        </p:txBody>
      </p:sp>
      <p:sp>
        <p:nvSpPr>
          <p:cNvPr id="15" name="Text 11"/>
          <p:cNvSpPr/>
          <p:nvPr/>
        </p:nvSpPr>
        <p:spPr>
          <a:xfrm>
            <a:off x="2688336" y="277977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产品提速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2688336" y="3108960"/>
            <a:ext cx="1682496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一线痛点直接驱动功能演进，迭代节奏从按季缩短到按周</a:t>
            </a:r>
            <a:endParaRPr lang="en-US" sz="900" dirty="0"/>
          </a:p>
        </p:txBody>
      </p:sp>
      <p:sp>
        <p:nvSpPr>
          <p:cNvPr id="17" name="Shape 13"/>
          <p:cNvSpPr/>
          <p:nvPr/>
        </p:nvSpPr>
        <p:spPr>
          <a:xfrm>
            <a:off x="4626864" y="2322576"/>
            <a:ext cx="1975104" cy="1920240"/>
          </a:xfrm>
          <a:prstGeom prst="roundRect">
            <a:avLst>
              <a:gd name="adj" fmla="val 238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4773168" y="2432304"/>
            <a:ext cx="168249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③</a:t>
            </a:r>
            <a:endParaRPr lang="en-US" sz="1800" dirty="0"/>
          </a:p>
        </p:txBody>
      </p:sp>
      <p:sp>
        <p:nvSpPr>
          <p:cNvPr id="19" name="Text 15"/>
          <p:cNvSpPr/>
          <p:nvPr/>
        </p:nvSpPr>
        <p:spPr>
          <a:xfrm>
            <a:off x="4773168" y="277977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能力内化</a:t>
            </a:r>
            <a:endParaRPr lang="en-US" sz="1300" dirty="0"/>
          </a:p>
        </p:txBody>
      </p:sp>
      <p:sp>
        <p:nvSpPr>
          <p:cNvPr id="20" name="Text 16"/>
          <p:cNvSpPr/>
          <p:nvPr/>
        </p:nvSpPr>
        <p:spPr>
          <a:xfrm>
            <a:off x="4773168" y="3108960"/>
            <a:ext cx="1682496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客户现场打磨的 Agent 与 Skill 能力，沉淀回大模型与平台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6711696" y="2322576"/>
            <a:ext cx="1975104" cy="1920240"/>
          </a:xfrm>
          <a:prstGeom prst="roundRect">
            <a:avLst>
              <a:gd name="adj" fmla="val 238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858000" y="2432304"/>
            <a:ext cx="168249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④</a:t>
            </a:r>
            <a:endParaRPr lang="en-US" sz="1800" dirty="0"/>
          </a:p>
        </p:txBody>
      </p:sp>
      <p:sp>
        <p:nvSpPr>
          <p:cNvPr id="23" name="Text 19"/>
          <p:cNvSpPr/>
          <p:nvPr/>
        </p:nvSpPr>
        <p:spPr>
          <a:xfrm>
            <a:off x="6858000" y="277977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锁定续费</a:t>
            </a:r>
            <a:endParaRPr lang="en-US" sz="1300" dirty="0"/>
          </a:p>
        </p:txBody>
      </p:sp>
      <p:sp>
        <p:nvSpPr>
          <p:cNvPr id="24" name="Text 20"/>
          <p:cNvSpPr/>
          <p:nvPr/>
        </p:nvSpPr>
        <p:spPr>
          <a:xfrm>
            <a:off x="6858000" y="3108960"/>
            <a:ext cx="1682496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驻场服务建立信任，订阅续费率与扩容率显著提升，LTV 倍增</a:t>
            </a:r>
            <a:endParaRPr lang="en-US" sz="900" dirty="0"/>
          </a:p>
        </p:txBody>
      </p:sp>
      <p:sp>
        <p:nvSpPr>
          <p:cNvPr id="25" name="Shape 21"/>
          <p:cNvSpPr/>
          <p:nvPr/>
        </p:nvSpPr>
        <p:spPr>
          <a:xfrm>
            <a:off x="457200" y="4425696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594360" y="4425696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 Lite FDE 正是同一逻辑的国内实践 —— 详见第三章「订阅 + FDE 双轮驱动」。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8" name="Text 24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 / 41</a:t>
            </a:r>
            <a:endParaRPr lang="en-US" sz="7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经济 · 国内外都在加速 —— 为什么是现在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订阅式 Token 消费已在海外验证，国内正处切换窗口期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4023360" cy="2121408"/>
          </a:xfrm>
          <a:prstGeom prst="roundRect">
            <a:avLst>
              <a:gd name="adj" fmla="val 215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58368" y="1234440"/>
            <a:ext cx="82296" cy="201168"/>
          </a:xfrm>
          <a:prstGeom prst="rect">
            <a:avLst/>
          </a:prstGeom>
          <a:solidFill>
            <a:srgbClr val="93A8DE"/>
          </a:solidFill>
          <a:ln/>
        </p:spPr>
      </p:sp>
      <p:sp>
        <p:nvSpPr>
          <p:cNvPr id="8" name="Text 4"/>
          <p:cNvSpPr/>
          <p:nvPr/>
        </p:nvSpPr>
        <p:spPr>
          <a:xfrm>
            <a:off x="841248" y="1161288"/>
            <a:ext cx="343814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 · 订阅制已经跑通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658368" y="1563624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订阅成为主流计费</a:t>
            </a:r>
            <a:endParaRPr lang="en-US" sz="1000" dirty="0"/>
          </a:p>
        </p:txBody>
      </p:sp>
      <p:sp>
        <p:nvSpPr>
          <p:cNvPr id="10" name="Text 6"/>
          <p:cNvSpPr/>
          <p:nvPr/>
        </p:nvSpPr>
        <p:spPr>
          <a:xfrm>
            <a:off x="2212848" y="1563624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Anthropic / OpenAI / Google：$20–200 月订阅覆盖个人到企业</a:t>
            </a:r>
            <a:endParaRPr lang="en-US" sz="850" dirty="0"/>
          </a:p>
        </p:txBody>
      </p:sp>
      <p:sp>
        <p:nvSpPr>
          <p:cNvPr id="11" name="Text 7"/>
          <p:cNvSpPr/>
          <p:nvPr/>
        </p:nvSpPr>
        <p:spPr>
          <a:xfrm>
            <a:off x="658368" y="2093976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拉动消耗暴涨</a:t>
            </a:r>
            <a:endParaRPr lang="en-US" sz="1000" dirty="0"/>
          </a:p>
        </p:txBody>
      </p:sp>
      <p:sp>
        <p:nvSpPr>
          <p:cNvPr id="12" name="Text 8"/>
          <p:cNvSpPr/>
          <p:nvPr/>
        </p:nvSpPr>
        <p:spPr>
          <a:xfrm>
            <a:off x="2212848" y="2093976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Claude Code、Codex 等编程 Agent 让 Token 消耗指数级增长</a:t>
            </a:r>
            <a:endParaRPr lang="en-US" sz="850" dirty="0"/>
          </a:p>
        </p:txBody>
      </p:sp>
      <p:sp>
        <p:nvSpPr>
          <p:cNvPr id="13" name="Text 9"/>
          <p:cNvSpPr/>
          <p:nvPr/>
        </p:nvSpPr>
        <p:spPr>
          <a:xfrm>
            <a:off x="658368" y="2624328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商业模式获得验证</a:t>
            </a:r>
            <a:endParaRPr lang="en-US" sz="1000" dirty="0"/>
          </a:p>
        </p:txBody>
      </p:sp>
      <p:sp>
        <p:nvSpPr>
          <p:cNvPr id="14" name="Text 10"/>
          <p:cNvSpPr/>
          <p:nvPr/>
        </p:nvSpPr>
        <p:spPr>
          <a:xfrm>
            <a:off x="2212848" y="2624328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Cursor、Copilot 等订阅产品规模化盈利，续费驱动增长</a:t>
            </a:r>
            <a:endParaRPr lang="en-US" sz="850" dirty="0"/>
          </a:p>
        </p:txBody>
      </p:sp>
      <p:sp>
        <p:nvSpPr>
          <p:cNvPr id="15" name="Shape 11"/>
          <p:cNvSpPr/>
          <p:nvPr/>
        </p:nvSpPr>
        <p:spPr>
          <a:xfrm>
            <a:off x="4663440" y="1051560"/>
            <a:ext cx="4023360" cy="2121408"/>
          </a:xfrm>
          <a:prstGeom prst="roundRect">
            <a:avLst>
              <a:gd name="adj" fmla="val 215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4864608" y="1234440"/>
            <a:ext cx="82296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17" name="Text 13"/>
          <p:cNvSpPr/>
          <p:nvPr/>
        </p:nvSpPr>
        <p:spPr>
          <a:xfrm>
            <a:off x="5047488" y="1161288"/>
            <a:ext cx="343814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 · 正处切换窗口期</a:t>
            </a:r>
            <a:endParaRPr lang="en-US" sz="1350" dirty="0"/>
          </a:p>
        </p:txBody>
      </p:sp>
      <p:sp>
        <p:nvSpPr>
          <p:cNvPr id="18" name="Text 14"/>
          <p:cNvSpPr/>
          <p:nvPr/>
        </p:nvSpPr>
        <p:spPr>
          <a:xfrm>
            <a:off x="4864608" y="1563624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云厂商：API 为主</a:t>
            </a:r>
            <a:endParaRPr lang="en-US" sz="1000" dirty="0"/>
          </a:p>
        </p:txBody>
      </p:sp>
      <p:sp>
        <p:nvSpPr>
          <p:cNvPr id="19" name="Text 15"/>
          <p:cNvSpPr/>
          <p:nvPr/>
        </p:nvSpPr>
        <p:spPr>
          <a:xfrm>
            <a:off x="6419088" y="1563624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阿里 / 火山 / 腾讯 / 百度以按量计费为主，订阅化刚刚起步</a:t>
            </a:r>
            <a:endParaRPr lang="en-US" sz="850" dirty="0"/>
          </a:p>
        </p:txBody>
      </p:sp>
      <p:sp>
        <p:nvSpPr>
          <p:cNvPr id="20" name="Text 16"/>
          <p:cNvSpPr/>
          <p:nvPr/>
        </p:nvSpPr>
        <p:spPr>
          <a:xfrm>
            <a:off x="4864608" y="2093976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运营商：国家队入场</a:t>
            </a:r>
            <a:endParaRPr lang="en-US" sz="1000" dirty="0"/>
          </a:p>
        </p:txBody>
      </p:sp>
      <p:sp>
        <p:nvSpPr>
          <p:cNvPr id="21" name="Text 17"/>
          <p:cNvSpPr/>
          <p:nvPr/>
        </p:nvSpPr>
        <p:spPr>
          <a:xfrm>
            <a:off x="6419088" y="2093976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三大运营商依托算力与渠道布局 AI，套餐化仍在探索</a:t>
            </a: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4864608" y="2624328"/>
            <a:ext cx="14813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商汤：率先跑通范本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6419088" y="2624328"/>
            <a:ext cx="206654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订阅式 Token Plan（Pro / Max / Ultra）+ Agent + FDE 完整闭环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457200" y="32918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为什么是现在 · 三个拐点同时到来</a:t>
            </a:r>
            <a:endParaRPr lang="en-US" sz="1300" dirty="0"/>
          </a:p>
        </p:txBody>
      </p:sp>
      <p:sp>
        <p:nvSpPr>
          <p:cNvPr id="25" name="Shape 21"/>
          <p:cNvSpPr/>
          <p:nvPr/>
        </p:nvSpPr>
        <p:spPr>
          <a:xfrm>
            <a:off x="457200" y="3611880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621792" y="368503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成本拐点</a:t>
            </a:r>
            <a:endParaRPr lang="en-US" sz="1150" dirty="0"/>
          </a:p>
        </p:txBody>
      </p:sp>
      <p:sp>
        <p:nvSpPr>
          <p:cNvPr id="27" name="Text 23"/>
          <p:cNvSpPr/>
          <p:nvPr/>
        </p:nvSpPr>
        <p:spPr>
          <a:xfrm>
            <a:off x="621792" y="3959352"/>
            <a:ext cx="235000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价格年降 ≥ 80%，企业和个人都用得起了</a:t>
            </a:r>
            <a:endParaRPr lang="en-US" sz="850" dirty="0"/>
          </a:p>
        </p:txBody>
      </p:sp>
      <p:sp>
        <p:nvSpPr>
          <p:cNvPr id="28" name="Shape 24"/>
          <p:cNvSpPr/>
          <p:nvPr/>
        </p:nvSpPr>
        <p:spPr>
          <a:xfrm>
            <a:off x="3259836" y="3611880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3424428" y="368503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能力拐点</a:t>
            </a:r>
            <a:endParaRPr lang="en-US" sz="1150" dirty="0"/>
          </a:p>
        </p:txBody>
      </p:sp>
      <p:sp>
        <p:nvSpPr>
          <p:cNvPr id="30" name="Text 26"/>
          <p:cNvSpPr/>
          <p:nvPr/>
        </p:nvSpPr>
        <p:spPr>
          <a:xfrm>
            <a:off x="3424428" y="3959352"/>
            <a:ext cx="235000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从「会聊天」到「会干活」，消耗成为刚需</a:t>
            </a:r>
            <a:endParaRPr lang="en-US" sz="850" dirty="0"/>
          </a:p>
        </p:txBody>
      </p:sp>
      <p:sp>
        <p:nvSpPr>
          <p:cNvPr id="31" name="Shape 27"/>
          <p:cNvSpPr/>
          <p:nvPr/>
        </p:nvSpPr>
        <p:spPr>
          <a:xfrm>
            <a:off x="6062472" y="3611880"/>
            <a:ext cx="2679192" cy="804672"/>
          </a:xfrm>
          <a:prstGeom prst="roundRect">
            <a:avLst>
              <a:gd name="adj" fmla="val 5682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227064" y="368503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模式拐点</a:t>
            </a:r>
            <a:endParaRPr lang="en-US" sz="1150" dirty="0"/>
          </a:p>
        </p:txBody>
      </p:sp>
      <p:sp>
        <p:nvSpPr>
          <p:cNvPr id="33" name="Text 29"/>
          <p:cNvSpPr/>
          <p:nvPr/>
        </p:nvSpPr>
        <p:spPr>
          <a:xfrm>
            <a:off x="6227064" y="3959352"/>
            <a:ext cx="235000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海外验证、国内空位，先入场者建立先发优势</a:t>
            </a:r>
            <a:endParaRPr lang="en-US" sz="850" dirty="0"/>
          </a:p>
        </p:txBody>
      </p:sp>
      <p:sp>
        <p:nvSpPr>
          <p:cNvPr id="34" name="Shape 30"/>
          <p:cNvSpPr/>
          <p:nvPr/>
        </p:nvSpPr>
        <p:spPr>
          <a:xfrm>
            <a:off x="457200" y="4553712"/>
            <a:ext cx="8229600" cy="329184"/>
          </a:xfrm>
          <a:prstGeom prst="roundRect">
            <a:avLst>
              <a:gd name="adj" fmla="val 13889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594360" y="4553712"/>
            <a:ext cx="7955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消耗量，正在成为衡量 AI 落地深度的硬指标 —— 现在，就是入场时点。</a:t>
            </a:r>
            <a:endParaRPr lang="en-US" sz="1100" dirty="0"/>
          </a:p>
        </p:txBody>
      </p:sp>
      <p:sp>
        <p:nvSpPr>
          <p:cNvPr id="36" name="Text 3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7" name="Text 3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 / 41</a:t>
            </a:r>
            <a:endParaRPr lang="en-US" sz="7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0" y="640080"/>
            <a:ext cx="3291840" cy="3108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0" b="1" dirty="0">
                <a:solidFill>
                  <a:srgbClr val="16325C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7000" dirty="0"/>
          </a:p>
        </p:txBody>
      </p:sp>
      <p:sp>
        <p:nvSpPr>
          <p:cNvPr id="3" name="Text 1"/>
          <p:cNvSpPr/>
          <p:nvPr/>
        </p:nvSpPr>
        <p:spPr>
          <a:xfrm>
            <a:off x="822960" y="132588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spc="5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CHAPTER 03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822960" y="1691640"/>
            <a:ext cx="69494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商汤实践 · Token Plan 范本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22960" y="2542032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从「答对题」到「干完活」—— 一套已经跑通的 AI 落地范本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50292" cy="6583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7" name="Text 5"/>
          <p:cNvSpPr/>
          <p:nvPr/>
        </p:nvSpPr>
        <p:spPr>
          <a:xfrm>
            <a:off x="1024128" y="3200400"/>
            <a:ext cx="69494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“客户买单的不是模型，而是进入业务流程、持续产生结果的能力体系。”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822960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范本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2075688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212848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2848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旗舰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465576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602736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602736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产品矩阵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4855464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992624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992624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FDE 服务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6245352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382512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82512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订阅方案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822960" y="4526280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本章内容提炼自《商汤 Token Plan 分享 · 行业洞察 v1.3》</a:t>
            </a:r>
            <a:endParaRPr lang="en-US" sz="850" dirty="0"/>
          </a:p>
        </p:txBody>
      </p:sp>
      <p:pic>
        <p:nvPicPr>
          <p:cNvPr id="23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24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6" name="Text 22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 / 41</a:t>
            </a:r>
            <a:endParaRPr lang="en-US" sz="7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商业化拐点 —— Token 经济三阶段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从卖项目、卖模型，到卖「持续消耗 + 持续续费」的能力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560320" cy="1417320"/>
          </a:xfrm>
          <a:prstGeom prst="roundRect">
            <a:avLst>
              <a:gd name="adj" fmla="val 32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207008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2017–2022</a:t>
            </a:r>
            <a:endParaRPr lang="en-US" sz="1000" dirty="0"/>
          </a:p>
        </p:txBody>
      </p:sp>
      <p:sp>
        <p:nvSpPr>
          <p:cNvPr id="8" name="Text 4"/>
          <p:cNvSpPr/>
          <p:nvPr/>
        </p:nvSpPr>
        <p:spPr>
          <a:xfrm>
            <a:off x="640080" y="1481328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算法 1.0</a:t>
            </a:r>
            <a:endParaRPr lang="en-US" sz="1900" dirty="0"/>
          </a:p>
        </p:txBody>
      </p:sp>
      <p:sp>
        <p:nvSpPr>
          <p:cNvPr id="9" name="Text 5"/>
          <p:cNvSpPr/>
          <p:nvPr/>
        </p:nvSpPr>
        <p:spPr>
          <a:xfrm>
            <a:off x="640080" y="1956816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卖项目 · 定制交付 · 头部集中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2999232" y="1581912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3291840" y="1078992"/>
            <a:ext cx="2560320" cy="1417320"/>
          </a:xfrm>
          <a:prstGeom prst="roundRect">
            <a:avLst>
              <a:gd name="adj" fmla="val 32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474720" y="1207008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2023–2025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3474720" y="1481328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模型 2.0</a:t>
            </a:r>
            <a:endParaRPr lang="en-US" sz="1900" dirty="0"/>
          </a:p>
        </p:txBody>
      </p:sp>
      <p:sp>
        <p:nvSpPr>
          <p:cNvPr id="14" name="Text 10"/>
          <p:cNvSpPr/>
          <p:nvPr/>
        </p:nvSpPr>
        <p:spPr>
          <a:xfrm>
            <a:off x="3474720" y="1956816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比 Benchmark · 烧钱竞赛 · 价值难证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5833872" y="1581912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6" name="Shape 12"/>
          <p:cNvSpPr/>
          <p:nvPr/>
        </p:nvSpPr>
        <p:spPr>
          <a:xfrm>
            <a:off x="6126480" y="1078992"/>
            <a:ext cx="2560320" cy="1417320"/>
          </a:xfrm>
          <a:prstGeom prst="roundRect">
            <a:avLst>
              <a:gd name="adj" fmla="val 322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309360" y="1207008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2026–2028 ◀ 当前</a:t>
            </a:r>
            <a:endParaRPr lang="en-US" sz="1000" dirty="0"/>
          </a:p>
        </p:txBody>
      </p:sp>
      <p:sp>
        <p:nvSpPr>
          <p:cNvPr id="18" name="Text 14"/>
          <p:cNvSpPr/>
          <p:nvPr/>
        </p:nvSpPr>
        <p:spPr>
          <a:xfrm>
            <a:off x="6309360" y="1481328"/>
            <a:ext cx="2194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3.0</a:t>
            </a:r>
            <a:endParaRPr lang="en-US" sz="1900" dirty="0"/>
          </a:p>
        </p:txBody>
      </p:sp>
      <p:sp>
        <p:nvSpPr>
          <p:cNvPr id="19" name="Text 15"/>
          <p:cNvSpPr/>
          <p:nvPr/>
        </p:nvSpPr>
        <p:spPr>
          <a:xfrm>
            <a:off x="6309360" y="1956816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消费品化 · 订阅续费驱动 · 全渠道</a:t>
            </a:r>
            <a:endParaRPr lang="en-US" sz="950" dirty="0"/>
          </a:p>
        </p:txBody>
      </p:sp>
      <p:sp>
        <p:nvSpPr>
          <p:cNvPr id="20" name="Shape 16"/>
          <p:cNvSpPr/>
          <p:nvPr/>
        </p:nvSpPr>
        <p:spPr>
          <a:xfrm>
            <a:off x="457200" y="2743200"/>
            <a:ext cx="4023360" cy="1627632"/>
          </a:xfrm>
          <a:prstGeom prst="roundRect">
            <a:avLst>
              <a:gd name="adj" fmla="val 2809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658368" y="2871216"/>
            <a:ext cx="36210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E257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✗ 客户不愿为「模型」买单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676656" y="3255264"/>
            <a:ext cx="3602736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入口不清、标准不一，不知道从哪用起</a:t>
            </a:r>
            <a:endParaRPr lang="en-US" sz="1000" dirty="0"/>
          </a:p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热度难续、价值难证，老板看不到回报</a:t>
            </a:r>
            <a:endParaRPr lang="en-US" sz="1000" dirty="0"/>
          </a:p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消耗不稳，预算与效果都难以管理</a:t>
            </a:r>
            <a:endParaRPr lang="en-US" sz="1000" dirty="0"/>
          </a:p>
        </p:txBody>
      </p:sp>
      <p:sp>
        <p:nvSpPr>
          <p:cNvPr id="23" name="Shape 19"/>
          <p:cNvSpPr/>
          <p:nvPr/>
        </p:nvSpPr>
        <p:spPr>
          <a:xfrm>
            <a:off x="4663440" y="2743200"/>
            <a:ext cx="4023360" cy="1627632"/>
          </a:xfrm>
          <a:prstGeom prst="roundRect">
            <a:avLst>
              <a:gd name="adj" fmla="val 2809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24" name="Text 20"/>
          <p:cNvSpPr/>
          <p:nvPr/>
        </p:nvSpPr>
        <p:spPr>
          <a:xfrm>
            <a:off x="4864608" y="2871216"/>
            <a:ext cx="362102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✓ 客户真正买单的是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4882896" y="3255264"/>
            <a:ext cx="3602736" cy="9875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入口 + Skill 能力，上手即用</a:t>
            </a:r>
            <a:endParaRPr lang="en-US" sz="1000" dirty="0"/>
          </a:p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计量 + FDE 落地服务，效果可证</a:t>
            </a:r>
            <a:endParaRPr lang="en-US" sz="1000" dirty="0"/>
          </a:p>
          <a:p>
            <a:pPr algn="l" indent="0" marL="0">
              <a:lnSpc>
                <a:spcPct val="112000"/>
              </a:lnSpc>
              <a:spcAft>
                <a:spcPts val="6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面向真实岗位、进入业务流程的能力体系</a:t>
            </a:r>
            <a:endParaRPr lang="en-US" sz="1000" dirty="0"/>
          </a:p>
        </p:txBody>
      </p:sp>
      <p:sp>
        <p:nvSpPr>
          <p:cNvPr id="26" name="Shape 22"/>
          <p:cNvSpPr/>
          <p:nvPr/>
        </p:nvSpPr>
        <p:spPr>
          <a:xfrm>
            <a:off x="457200" y="450799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594360" y="4507992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一句话：不是卖 API，而是卖「持续消耗 + 持续续费 + 持续升级」的完整范本。</a:t>
            </a:r>
            <a:endParaRPr lang="en-US" sz="1150" dirty="0"/>
          </a:p>
        </p:txBody>
      </p:sp>
      <p:sp>
        <p:nvSpPr>
          <p:cNvPr id="28" name="Text 2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9" name="Text 2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 / 41</a:t>
            </a:r>
            <a:endParaRPr lang="en-US" sz="7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商汤四大优势 —— 完整闭环的 Token 生态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算力 + 模型 + 平台 + Agent 一体化，国内为数不多的完整闭环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🏗</a:t>
            </a:r>
            <a:endParaRPr lang="en-US" sz="2000" dirty="0"/>
          </a:p>
        </p:txBody>
      </p:sp>
      <p:sp>
        <p:nvSpPr>
          <p:cNvPr id="8" name="Text 4"/>
          <p:cNvSpPr/>
          <p:nvPr/>
        </p:nvSpPr>
        <p:spPr>
          <a:xfrm>
            <a:off x="603504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50000P+ 算力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603504" y="1965960"/>
            <a:ext cx="16824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大装置 · 算力底座</a:t>
            </a:r>
            <a:endParaRPr lang="en-US" sz="850" dirty="0"/>
          </a:p>
        </p:txBody>
      </p:sp>
      <p:sp>
        <p:nvSpPr>
          <p:cNvPr id="10" name="Text 6"/>
          <p:cNvSpPr/>
          <p:nvPr/>
        </p:nvSpPr>
        <p:spPr>
          <a:xfrm>
            <a:off x="603504" y="2249424"/>
            <a:ext cx="1700784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 大城市智算中心布局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训练推理一体化运营</a:t>
            </a:r>
            <a:endParaRPr lang="en-US" sz="950" dirty="0"/>
          </a:p>
        </p:txBody>
      </p:sp>
      <p:sp>
        <p:nvSpPr>
          <p:cNvPr id="11" name="Shape 7"/>
          <p:cNvSpPr/>
          <p:nvPr/>
        </p:nvSpPr>
        <p:spPr>
          <a:xfrm>
            <a:off x="603504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603504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54,000+</a:t>
            </a:r>
            <a:endParaRPr lang="en-US" sz="1900" dirty="0"/>
          </a:p>
        </p:txBody>
      </p:sp>
      <p:sp>
        <p:nvSpPr>
          <p:cNvPr id="13" name="Text 9"/>
          <p:cNvSpPr/>
          <p:nvPr/>
        </p:nvSpPr>
        <p:spPr>
          <a:xfrm>
            <a:off x="603504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GPU 规模化部署</a:t>
            </a:r>
            <a:endParaRPr lang="en-US" sz="850" dirty="0"/>
          </a:p>
        </p:txBody>
      </p:sp>
      <p:sp>
        <p:nvSpPr>
          <p:cNvPr id="14" name="Shape 10"/>
          <p:cNvSpPr/>
          <p:nvPr/>
        </p:nvSpPr>
        <p:spPr>
          <a:xfrm>
            <a:off x="2542032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2688336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🧠</a:t>
            </a:r>
            <a:endParaRPr lang="en-US" sz="2000" dirty="0"/>
          </a:p>
        </p:txBody>
      </p:sp>
      <p:sp>
        <p:nvSpPr>
          <p:cNvPr id="16" name="Text 12"/>
          <p:cNvSpPr/>
          <p:nvPr/>
        </p:nvSpPr>
        <p:spPr>
          <a:xfrm>
            <a:off x="2688336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自研闭源模型</a:t>
            </a:r>
            <a:endParaRPr lang="en-US" sz="1350" dirty="0"/>
          </a:p>
        </p:txBody>
      </p:sp>
      <p:sp>
        <p:nvSpPr>
          <p:cNvPr id="17" name="Text 13"/>
          <p:cNvSpPr/>
          <p:nvPr/>
        </p:nvSpPr>
        <p:spPr>
          <a:xfrm>
            <a:off x="2688336" y="1965960"/>
            <a:ext cx="16824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旗舰 · 全模态</a:t>
            </a:r>
            <a:endParaRPr lang="en-US" sz="850" dirty="0"/>
          </a:p>
        </p:txBody>
      </p:sp>
      <p:sp>
        <p:nvSpPr>
          <p:cNvPr id="18" name="Text 14"/>
          <p:cNvSpPr/>
          <p:nvPr/>
        </p:nvSpPr>
        <p:spPr>
          <a:xfrm>
            <a:off x="2688336" y="2249424"/>
            <a:ext cx="1700784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万亿参数 MoE 旗舰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全球第一梯队评分</a:t>
            </a:r>
            <a:endParaRPr lang="en-US" sz="950" dirty="0"/>
          </a:p>
        </p:txBody>
      </p:sp>
      <p:sp>
        <p:nvSpPr>
          <p:cNvPr id="19" name="Shape 15"/>
          <p:cNvSpPr/>
          <p:nvPr/>
        </p:nvSpPr>
        <p:spPr>
          <a:xfrm>
            <a:off x="2688336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2688336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 款</a:t>
            </a:r>
            <a:endParaRPr lang="en-US" sz="1900" dirty="0"/>
          </a:p>
        </p:txBody>
      </p:sp>
      <p:sp>
        <p:nvSpPr>
          <p:cNvPr id="21" name="Text 17"/>
          <p:cNvSpPr/>
          <p:nvPr/>
        </p:nvSpPr>
        <p:spPr>
          <a:xfrm>
            <a:off x="2688336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自研全模态模型矩阵</a:t>
            </a:r>
            <a:endParaRPr lang="en-US" sz="850" dirty="0"/>
          </a:p>
        </p:txBody>
      </p:sp>
      <p:sp>
        <p:nvSpPr>
          <p:cNvPr id="22" name="Shape 18"/>
          <p:cNvSpPr/>
          <p:nvPr/>
        </p:nvSpPr>
        <p:spPr>
          <a:xfrm>
            <a:off x="4626864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4773168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💳</a:t>
            </a:r>
            <a:endParaRPr lang="en-US" sz="2000" dirty="0"/>
          </a:p>
        </p:txBody>
      </p:sp>
      <p:sp>
        <p:nvSpPr>
          <p:cNvPr id="24" name="Text 20"/>
          <p:cNvSpPr/>
          <p:nvPr/>
        </p:nvSpPr>
        <p:spPr>
          <a:xfrm>
            <a:off x="4773168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Plan 平台</a:t>
            </a:r>
            <a:endParaRPr lang="en-US" sz="1350" dirty="0"/>
          </a:p>
        </p:txBody>
      </p:sp>
      <p:sp>
        <p:nvSpPr>
          <p:cNvPr id="25" name="Text 21"/>
          <p:cNvSpPr/>
          <p:nvPr/>
        </p:nvSpPr>
        <p:spPr>
          <a:xfrm>
            <a:off x="4773168" y="1965960"/>
            <a:ext cx="16824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订阅式 · 已跑通</a:t>
            </a:r>
            <a:endParaRPr lang="en-US" sz="850" dirty="0"/>
          </a:p>
        </p:txBody>
      </p:sp>
      <p:sp>
        <p:nvSpPr>
          <p:cNvPr id="26" name="Text 22"/>
          <p:cNvSpPr/>
          <p:nvPr/>
        </p:nvSpPr>
        <p:spPr>
          <a:xfrm>
            <a:off x="4773168" y="2249424"/>
            <a:ext cx="1700784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 / Max / Ultra 三档订阅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国内率先跑通的范本</a:t>
            </a:r>
            <a:endParaRPr lang="en-US" sz="950" dirty="0"/>
          </a:p>
        </p:txBody>
      </p:sp>
      <p:sp>
        <p:nvSpPr>
          <p:cNvPr id="27" name="Shape 23"/>
          <p:cNvSpPr/>
          <p:nvPr/>
        </p:nvSpPr>
        <p:spPr>
          <a:xfrm>
            <a:off x="4773168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28" name="Text 24"/>
          <p:cNvSpPr/>
          <p:nvPr/>
        </p:nvSpPr>
        <p:spPr>
          <a:xfrm>
            <a:off x="4773168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 款</a:t>
            </a:r>
            <a:endParaRPr lang="en-US" sz="1900" dirty="0"/>
          </a:p>
        </p:txBody>
      </p:sp>
      <p:sp>
        <p:nvSpPr>
          <p:cNvPr id="29" name="Text 25"/>
          <p:cNvSpPr/>
          <p:nvPr/>
        </p:nvSpPr>
        <p:spPr>
          <a:xfrm>
            <a:off x="4773168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模型一个 API Key</a:t>
            </a:r>
            <a:endParaRPr lang="en-US" sz="850" dirty="0"/>
          </a:p>
        </p:txBody>
      </p:sp>
      <p:sp>
        <p:nvSpPr>
          <p:cNvPr id="30" name="Shape 26"/>
          <p:cNvSpPr/>
          <p:nvPr/>
        </p:nvSpPr>
        <p:spPr>
          <a:xfrm>
            <a:off x="6711696" y="1078992"/>
            <a:ext cx="1975104" cy="2926080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6858000" y="1225296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🤖</a:t>
            </a:r>
            <a:endParaRPr lang="en-US" sz="2000" dirty="0"/>
          </a:p>
        </p:txBody>
      </p:sp>
      <p:sp>
        <p:nvSpPr>
          <p:cNvPr id="32" name="Text 28"/>
          <p:cNvSpPr/>
          <p:nvPr/>
        </p:nvSpPr>
        <p:spPr>
          <a:xfrm>
            <a:off x="6858000" y="1645920"/>
            <a:ext cx="16824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 Agent 生态</a:t>
            </a:r>
            <a:endParaRPr lang="en-US" sz="1350" dirty="0"/>
          </a:p>
        </p:txBody>
      </p:sp>
      <p:sp>
        <p:nvSpPr>
          <p:cNvPr id="33" name="Text 29"/>
          <p:cNvSpPr/>
          <p:nvPr/>
        </p:nvSpPr>
        <p:spPr>
          <a:xfrm>
            <a:off x="6858000" y="1965960"/>
            <a:ext cx="168249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三端齐发 · 消耗引擎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858000" y="2249424"/>
            <a:ext cx="1700784" cy="16276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Sowork · X-Design · X-Agent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消耗的发动机</a:t>
            </a:r>
            <a:endParaRPr lang="en-US" sz="950" dirty="0"/>
          </a:p>
        </p:txBody>
      </p:sp>
      <p:sp>
        <p:nvSpPr>
          <p:cNvPr id="35" name="Shape 31"/>
          <p:cNvSpPr/>
          <p:nvPr/>
        </p:nvSpPr>
        <p:spPr>
          <a:xfrm>
            <a:off x="6858000" y="3163824"/>
            <a:ext cx="1682496" cy="0"/>
          </a:xfrm>
          <a:prstGeom prst="line">
            <a:avLst/>
          </a:prstGeom>
          <a:noFill/>
          <a:ln w="9525">
            <a:solidFill>
              <a:srgbClr val="283C6A"/>
            </a:solidFill>
            <a:prstDash val="solid"/>
          </a:ln>
        </p:spPr>
      </p:sp>
      <p:sp>
        <p:nvSpPr>
          <p:cNvPr id="36" name="Text 32"/>
          <p:cNvSpPr/>
          <p:nvPr/>
        </p:nvSpPr>
        <p:spPr>
          <a:xfrm>
            <a:off x="6858000" y="3255264"/>
            <a:ext cx="168249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200+</a:t>
            </a:r>
            <a:endParaRPr lang="en-US" sz="1900" dirty="0"/>
          </a:p>
        </p:txBody>
      </p:sp>
      <p:sp>
        <p:nvSpPr>
          <p:cNvPr id="37" name="Text 33"/>
          <p:cNvSpPr/>
          <p:nvPr/>
        </p:nvSpPr>
        <p:spPr>
          <a:xfrm>
            <a:off x="6858000" y="365760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专业 Agent 模板</a:t>
            </a:r>
            <a:endParaRPr lang="en-US" sz="850" dirty="0"/>
          </a:p>
        </p:txBody>
      </p:sp>
      <p:sp>
        <p:nvSpPr>
          <p:cNvPr id="38" name="Shape 34"/>
          <p:cNvSpPr/>
          <p:nvPr/>
        </p:nvSpPr>
        <p:spPr>
          <a:xfrm>
            <a:off x="457200" y="4224528"/>
            <a:ext cx="8229600" cy="475488"/>
          </a:xfrm>
          <a:prstGeom prst="roundRect">
            <a:avLst>
              <a:gd name="adj" fmla="val 961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594360" y="4224528"/>
            <a:ext cx="79552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算力 → 模型 → 平台 → Agent 完整闭环 —— 既服务千行百业，也能让每个人直接上手。</a:t>
            </a:r>
            <a:endParaRPr lang="en-US" sz="1200" dirty="0"/>
          </a:p>
        </p:txBody>
      </p:sp>
      <p:sp>
        <p:nvSpPr>
          <p:cNvPr id="40" name="Text 36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1" name="Text 37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 / 41</a:t>
            </a:r>
            <a:endParaRPr lang="en-US" sz="7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SenseNova S2 自研旗舰 —— 全球第一梯队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不是赢在题目上，是赢在工作里 —— 12 项 Benchmark、四大维度全部跻身全球前列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42416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1556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万亿级</a:t>
            </a:r>
            <a:endParaRPr lang="en-US" sz="2300" dirty="0"/>
          </a:p>
        </p:txBody>
      </p:sp>
      <p:sp>
        <p:nvSpPr>
          <p:cNvPr id="8" name="Text 4"/>
          <p:cNvSpPr/>
          <p:nvPr/>
        </p:nvSpPr>
        <p:spPr>
          <a:xfrm>
            <a:off x="640080" y="1572768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总参数 · MoE 架构</a:t>
            </a:r>
            <a:endParaRPr lang="en-US" sz="900" dirty="0"/>
          </a:p>
        </p:txBody>
      </p:sp>
      <p:sp>
        <p:nvSpPr>
          <p:cNvPr id="9" name="Shape 5"/>
          <p:cNvSpPr/>
          <p:nvPr/>
        </p:nvSpPr>
        <p:spPr>
          <a:xfrm>
            <a:off x="3259836" y="1042416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3442716" y="111556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1M</a:t>
            </a:r>
            <a:endParaRPr lang="en-US" sz="2300" dirty="0"/>
          </a:p>
        </p:txBody>
      </p:sp>
      <p:sp>
        <p:nvSpPr>
          <p:cNvPr id="11" name="Text 7"/>
          <p:cNvSpPr/>
          <p:nvPr/>
        </p:nvSpPr>
        <p:spPr>
          <a:xfrm>
            <a:off x="3442716" y="1572768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超长上下文窗口</a:t>
            </a:r>
            <a:endParaRPr lang="en-US" sz="900" dirty="0"/>
          </a:p>
        </p:txBody>
      </p:sp>
      <p:sp>
        <p:nvSpPr>
          <p:cNvPr id="12" name="Shape 8"/>
          <p:cNvSpPr/>
          <p:nvPr/>
        </p:nvSpPr>
        <p:spPr>
          <a:xfrm>
            <a:off x="6062472" y="1042416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245352" y="111556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全模态</a:t>
            </a:r>
            <a:endParaRPr lang="en-US" sz="2300" dirty="0"/>
          </a:p>
        </p:txBody>
      </p:sp>
      <p:sp>
        <p:nvSpPr>
          <p:cNvPr id="14" name="Text 10"/>
          <p:cNvSpPr/>
          <p:nvPr/>
        </p:nvSpPr>
        <p:spPr>
          <a:xfrm>
            <a:off x="6245352" y="1572768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 · 图 · 音 · 视频 · 乐</a:t>
            </a:r>
            <a:endParaRPr lang="en-US" sz="900" dirty="0"/>
          </a:p>
        </p:txBody>
      </p:sp>
      <p:sp>
        <p:nvSpPr>
          <p:cNvPr id="15" name="Shape 11"/>
          <p:cNvSpPr/>
          <p:nvPr/>
        </p:nvSpPr>
        <p:spPr>
          <a:xfrm>
            <a:off x="457200" y="2029968"/>
            <a:ext cx="1975104" cy="1965960"/>
          </a:xfrm>
          <a:prstGeom prst="roundRect">
            <a:avLst>
              <a:gd name="adj" fmla="val 23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603504" y="215798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代码工程</a:t>
            </a:r>
            <a:endParaRPr lang="en-US" sz="1250" dirty="0"/>
          </a:p>
        </p:txBody>
      </p:sp>
      <p:sp>
        <p:nvSpPr>
          <p:cNvPr id="17" name="Text 13"/>
          <p:cNvSpPr/>
          <p:nvPr/>
        </p:nvSpPr>
        <p:spPr>
          <a:xfrm>
            <a:off x="603504" y="2487168"/>
            <a:ext cx="16824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58.5%</a:t>
            </a:r>
            <a:endParaRPr lang="en-US" sz="2700" dirty="0"/>
          </a:p>
        </p:txBody>
      </p:sp>
      <p:sp>
        <p:nvSpPr>
          <p:cNvPr id="18" name="Text 14"/>
          <p:cNvSpPr/>
          <p:nvPr/>
        </p:nvSpPr>
        <p:spPr>
          <a:xfrm>
            <a:off x="603504" y="301752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SWE-bench Pro</a:t>
            </a:r>
            <a:endParaRPr lang="en-US" sz="850" dirty="0"/>
          </a:p>
        </p:txBody>
      </p:sp>
      <p:sp>
        <p:nvSpPr>
          <p:cNvPr id="19" name="Text 15"/>
          <p:cNvSpPr/>
          <p:nvPr/>
        </p:nvSpPr>
        <p:spPr>
          <a:xfrm>
            <a:off x="603504" y="3291840"/>
            <a:ext cx="168249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GPT-5.5 同档，超越多家旗舰</a:t>
            </a:r>
            <a:endParaRPr lang="en-US" sz="900" dirty="0"/>
          </a:p>
        </p:txBody>
      </p:sp>
      <p:sp>
        <p:nvSpPr>
          <p:cNvPr id="20" name="Shape 16"/>
          <p:cNvSpPr/>
          <p:nvPr/>
        </p:nvSpPr>
        <p:spPr>
          <a:xfrm>
            <a:off x="2542032" y="2029968"/>
            <a:ext cx="1975104" cy="1965960"/>
          </a:xfrm>
          <a:prstGeom prst="roundRect">
            <a:avLst>
              <a:gd name="adj" fmla="val 23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2688336" y="215798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智能体能力</a:t>
            </a:r>
            <a:endParaRPr lang="en-US" sz="1250" dirty="0"/>
          </a:p>
        </p:txBody>
      </p:sp>
      <p:sp>
        <p:nvSpPr>
          <p:cNvPr id="22" name="Text 18"/>
          <p:cNvSpPr/>
          <p:nvPr/>
        </p:nvSpPr>
        <p:spPr>
          <a:xfrm>
            <a:off x="2688336" y="2487168"/>
            <a:ext cx="16824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83.5%</a:t>
            </a:r>
            <a:endParaRPr lang="en-US" sz="2700" dirty="0"/>
          </a:p>
        </p:txBody>
      </p:sp>
      <p:sp>
        <p:nvSpPr>
          <p:cNvPr id="23" name="Text 19"/>
          <p:cNvSpPr/>
          <p:nvPr/>
        </p:nvSpPr>
        <p:spPr>
          <a:xfrm>
            <a:off x="2688336" y="301752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BrowseComp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2688336" y="3291840"/>
            <a:ext cx="168249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项 Agent 基准全部第一梯队</a:t>
            </a:r>
            <a:endParaRPr lang="en-US" sz="900" dirty="0"/>
          </a:p>
        </p:txBody>
      </p:sp>
      <p:sp>
        <p:nvSpPr>
          <p:cNvPr id="25" name="Shape 21"/>
          <p:cNvSpPr/>
          <p:nvPr/>
        </p:nvSpPr>
        <p:spPr>
          <a:xfrm>
            <a:off x="4626864" y="2029968"/>
            <a:ext cx="1975104" cy="1965960"/>
          </a:xfrm>
          <a:prstGeom prst="roundRect">
            <a:avLst>
              <a:gd name="adj" fmla="val 23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4773168" y="215798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数学竞赛</a:t>
            </a:r>
            <a:endParaRPr lang="en-US" sz="1250" dirty="0"/>
          </a:p>
        </p:txBody>
      </p:sp>
      <p:sp>
        <p:nvSpPr>
          <p:cNvPr id="27" name="Text 23"/>
          <p:cNvSpPr/>
          <p:nvPr/>
        </p:nvSpPr>
        <p:spPr>
          <a:xfrm>
            <a:off x="4773168" y="2487168"/>
            <a:ext cx="16824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97.1%</a:t>
            </a:r>
            <a:endParaRPr lang="en-US" sz="2700" dirty="0"/>
          </a:p>
        </p:txBody>
      </p:sp>
      <p:sp>
        <p:nvSpPr>
          <p:cNvPr id="28" name="Text 24"/>
          <p:cNvSpPr/>
          <p:nvPr/>
        </p:nvSpPr>
        <p:spPr>
          <a:xfrm>
            <a:off x="4773168" y="301752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AIME 2026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4773168" y="3291840"/>
            <a:ext cx="168249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顶级段位，超越绝大多数旗舰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6711696" y="2029968"/>
            <a:ext cx="1975104" cy="1965960"/>
          </a:xfrm>
          <a:prstGeom prst="roundRect">
            <a:avLst>
              <a:gd name="adj" fmla="val 232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6858000" y="2157984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知识推理</a:t>
            </a:r>
            <a:endParaRPr lang="en-US" sz="1250" dirty="0"/>
          </a:p>
        </p:txBody>
      </p:sp>
      <p:sp>
        <p:nvSpPr>
          <p:cNvPr id="32" name="Text 28"/>
          <p:cNvSpPr/>
          <p:nvPr/>
        </p:nvSpPr>
        <p:spPr>
          <a:xfrm>
            <a:off x="6858000" y="2487168"/>
            <a:ext cx="168249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7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91.5%</a:t>
            </a:r>
            <a:endParaRPr lang="en-US" sz="2700" dirty="0"/>
          </a:p>
        </p:txBody>
      </p:sp>
      <p:sp>
        <p:nvSpPr>
          <p:cNvPr id="33" name="Text 29"/>
          <p:cNvSpPr/>
          <p:nvPr/>
        </p:nvSpPr>
        <p:spPr>
          <a:xfrm>
            <a:off x="6858000" y="3017520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GPQA Diamond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858000" y="3291840"/>
            <a:ext cx="1682496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博士级理科问答可信赖水平</a:t>
            </a:r>
            <a:endParaRPr lang="en-US" sz="900" dirty="0"/>
          </a:p>
        </p:txBody>
      </p:sp>
      <p:sp>
        <p:nvSpPr>
          <p:cNvPr id="35" name="Shape 31"/>
          <p:cNvSpPr/>
          <p:nvPr/>
        </p:nvSpPr>
        <p:spPr>
          <a:xfrm>
            <a:off x="457200" y="4224528"/>
            <a:ext cx="8229600" cy="475488"/>
          </a:xfrm>
          <a:prstGeom prst="roundRect">
            <a:avLst>
              <a:gd name="adj" fmla="val 961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6" name="Text 32"/>
          <p:cNvSpPr/>
          <p:nvPr/>
        </p:nvSpPr>
        <p:spPr>
          <a:xfrm>
            <a:off x="594360" y="4224528"/>
            <a:ext cx="79552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公开参数 + 公开评分 = 可信背书 —— 自研闭源、私有化可控，中文最强、多语言原生。</a:t>
            </a:r>
            <a:endParaRPr lang="en-US" sz="1200" dirty="0"/>
          </a:p>
        </p:txBody>
      </p:sp>
      <p:sp>
        <p:nvSpPr>
          <p:cNvPr id="37" name="Text 33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8" name="Text 34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 / 41</a:t>
            </a:r>
            <a:endParaRPr lang="en-US" sz="7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× 全球旗舰 —— 12 项 Benchmark 同尺对比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对标 GPT-5.5 / Opus 4.7 / Gemini 3.1 / DeepSeek-V4 / Kimi K2.6 —— 不挑选、不裁剪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graphicFrame>
        <p:nvGraphicFramePr>
          <p:cNvPr id="2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24128"/>
          <a:ext cx="8229600" cy="914400"/>
        </p:xfrm>
        <a:graphic>
          <a:graphicData uri="http://schemas.openxmlformats.org/drawingml/2006/table">
            <a:tbl>
              <a:tblPr/>
              <a:tblGrid>
                <a:gridCol w="658368"/>
                <a:gridCol w="1627632"/>
                <a:gridCol w="1024128"/>
                <a:gridCol w="950976"/>
                <a:gridCol w="950976"/>
                <a:gridCol w="969264"/>
                <a:gridCol w="1078992"/>
                <a:gridCol w="969264"/>
              </a:tblGrid>
              <a:tr h="233172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维度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Benchmark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★ S2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D3A5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GPT 5.5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Opus 4.7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Gemini 3.1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DeepSeek-V4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50" b="1" dirty="0">
                          <a:solidFill>
                            <a:srgbClr val="9DCFF0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Kimi K2.6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C55"/>
                    </a:solidFill>
                  </a:tcPr>
                </a:tc>
              </a:tr>
              <a:tr h="233172">
                <a:tc rowSpan="2"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3A8DE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代码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4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Terminal-Bench 2.0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73.2%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82.7%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69.4%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68.5%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67.9%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66.7%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SWE-bench Pro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58.5%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58.6%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64.3%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54.2%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55.4%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58.6%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rowSpan="4"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3A8DE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智能体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4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Toolathlon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52.6%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55.6%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48.8%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51.8%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50.0%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BrowseComp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83.5%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84.4%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79.3%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85.9%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83.4%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83.2%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MCP Atlas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67.8%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75.3%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77.3%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69.2%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73.6%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OSWorld-Verified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74.2%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78.7%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78.0%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73.1%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rowSpan="2"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3A8DE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数学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4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AIME 2026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97.1%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97.5%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95.8%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98.3%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96.4%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HMMT Feb 2026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96.2%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97.7%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93.9%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94.7%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95.2%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92.7%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rowSpan="4"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50" b="1" dirty="0">
                          <a:solidFill>
                            <a:srgbClr val="93A8DE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知识</a:t>
                      </a:r>
                      <a:endParaRPr lang="en-US" sz="8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3224A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MMLU Pro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88.5%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—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91.0%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87.5%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87.1%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GPQA Diamond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91.5%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93.6%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94.2%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94.3%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90.1%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90.5%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HLE 带工具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52.5%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52.2%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54.7%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51.4%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48.2%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54.0%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  <a:tr h="233172">
                <a:tc vMerge="1">
                  <a:tcPr/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800" dirty="0">
                          <a:solidFill>
                            <a:srgbClr val="D8E2F4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HLE 无工具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53C1EC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38.2%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04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41.4%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46.9%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44.4%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37.7%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00" dirty="0">
                          <a:solidFill>
                            <a:srgbClr val="9FB0C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34.7%</a:t>
                      </a:r>
                      <a:endParaRPr lang="en-US" sz="8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22335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1A36"/>
                    </a:solidFill>
                  </a:tcPr>
                </a:tc>
              </a:tr>
            </a:tbl>
          </a:graphicData>
        </a:graphic>
      </p:graphicFrame>
      <p:sp>
        <p:nvSpPr>
          <p:cNvPr id="7" name="Shape 2"/>
          <p:cNvSpPr/>
          <p:nvPr/>
        </p:nvSpPr>
        <p:spPr>
          <a:xfrm>
            <a:off x="457200" y="437083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8" name="Text 3"/>
          <p:cNvSpPr/>
          <p:nvPr/>
        </p:nvSpPr>
        <p:spPr>
          <a:xfrm>
            <a:off x="594360" y="4370832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 项基准全部进入全球第一梯队 —— 每一行白色加粗为该项最强：没有一家全赢，S2 没有短板。</a:t>
            </a:r>
            <a:endParaRPr lang="en-US" sz="1100" dirty="0"/>
          </a:p>
        </p:txBody>
      </p:sp>
      <p:sp>
        <p:nvSpPr>
          <p:cNvPr id="9" name="Text 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10" name="Text 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 / 41</a:t>
            </a:r>
            <a:endParaRPr lang="en-US" sz="7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眼见为实 —— 商汤 AI 产品演示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四段真实演示片段，点击即可播放 —— AI 已经能听、能看、能干活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42416"/>
            <a:ext cx="1975104" cy="31272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实时语音交互</a:t>
            </a:r>
            <a:endParaRPr lang="en-US" sz="1250" dirty="0"/>
          </a:p>
        </p:txBody>
      </p:sp>
      <p:sp>
        <p:nvSpPr>
          <p:cNvPr id="8" name="Text 4"/>
          <p:cNvSpPr/>
          <p:nvPr/>
        </p:nvSpPr>
        <p:spPr>
          <a:xfrm>
            <a:off x="603504" y="1408176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全模态对话 · 像视频通话一样</a:t>
            </a:r>
            <a:endParaRPr lang="en-US" sz="800" dirty="0"/>
          </a:p>
        </p:txBody>
      </p:sp>
      <p:pic>
        <p:nvPicPr>
          <p:cNvPr id="6" name="Media 0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8640" y="1956302"/>
            <a:ext cx="1792224" cy="100686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3504" y="3091186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和 AI 实时连线对话，看图说话、即问即答 —— 交互像视频通话一样自然流畅</a:t>
            </a:r>
            <a:endParaRPr lang="en-US" sz="900" dirty="0"/>
          </a:p>
        </p:txBody>
      </p:sp>
      <p:sp>
        <p:nvSpPr>
          <p:cNvPr id="11" name="Shape 6"/>
          <p:cNvSpPr/>
          <p:nvPr/>
        </p:nvSpPr>
        <p:spPr>
          <a:xfrm>
            <a:off x="2542032" y="1042416"/>
            <a:ext cx="1975104" cy="31272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7"/>
          <p:cNvSpPr/>
          <p:nvPr/>
        </p:nvSpPr>
        <p:spPr>
          <a:xfrm>
            <a:off x="2688336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办公 Agent</a:t>
            </a:r>
            <a:endParaRPr lang="en-US" sz="1250" dirty="0"/>
          </a:p>
        </p:txBody>
      </p:sp>
      <p:sp>
        <p:nvSpPr>
          <p:cNvPr id="13" name="Text 8"/>
          <p:cNvSpPr/>
          <p:nvPr/>
        </p:nvSpPr>
        <p:spPr>
          <a:xfrm>
            <a:off x="2688336" y="1408176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数据分析 · 全自动完成</a:t>
            </a:r>
            <a:endParaRPr lang="en-US" sz="800" dirty="0"/>
          </a:p>
        </p:txBody>
      </p:sp>
      <p:pic>
        <p:nvPicPr>
          <p:cNvPr id="9" name="Media 1">
            <a:hlinkClick r:id="" action="ppaction://media"/>
          </p:cNvPr>
          <p:cNvPicPr>
            <a:picLocks noChangeAspect="1"/>
          </p:cNvPicPr>
          <p:nvPr>
            <a:videoFile r:link="rId7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633472" y="1997823"/>
            <a:ext cx="1792224" cy="923827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2688336" y="3049665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表格丢给它，自动思考计算出结论，分析报告一气呵成</a:t>
            </a:r>
            <a:endParaRPr lang="en-US" sz="900" dirty="0"/>
          </a:p>
        </p:txBody>
      </p:sp>
      <p:sp>
        <p:nvSpPr>
          <p:cNvPr id="16" name="Shape 10"/>
          <p:cNvSpPr/>
          <p:nvPr/>
        </p:nvSpPr>
        <p:spPr>
          <a:xfrm>
            <a:off x="4626864" y="1042416"/>
            <a:ext cx="1975104" cy="31272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1"/>
          <p:cNvSpPr/>
          <p:nvPr/>
        </p:nvSpPr>
        <p:spPr>
          <a:xfrm>
            <a:off x="4773168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视频生成</a:t>
            </a:r>
            <a:endParaRPr lang="en-US" sz="1250" dirty="0"/>
          </a:p>
        </p:txBody>
      </p:sp>
      <p:sp>
        <p:nvSpPr>
          <p:cNvPr id="18" name="Text 12"/>
          <p:cNvSpPr/>
          <p:nvPr/>
        </p:nvSpPr>
        <p:spPr>
          <a:xfrm>
            <a:off x="4773168" y="1408176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创意短片 · 一句话成片</a:t>
            </a:r>
            <a:endParaRPr lang="en-US" sz="800" dirty="0"/>
          </a:p>
        </p:txBody>
      </p:sp>
      <p:pic>
        <p:nvPicPr>
          <p:cNvPr id="12" name="Media 2">
            <a:hlinkClick r:id="" action="ppaction://media"/>
          </p:cNvPr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941143" y="1755648"/>
            <a:ext cx="1346545" cy="1819656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4773168" y="3703320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一句话创意，AI 直接生成完整视频短片</a:t>
            </a:r>
            <a:endParaRPr lang="en-US" sz="900" dirty="0"/>
          </a:p>
        </p:txBody>
      </p:sp>
      <p:sp>
        <p:nvSpPr>
          <p:cNvPr id="21" name="Shape 14"/>
          <p:cNvSpPr/>
          <p:nvPr/>
        </p:nvSpPr>
        <p:spPr>
          <a:xfrm>
            <a:off x="6711696" y="1042416"/>
            <a:ext cx="1975104" cy="3127248"/>
          </a:xfrm>
          <a:prstGeom prst="roundRect">
            <a:avLst>
              <a:gd name="adj" fmla="val 231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5"/>
          <p:cNvSpPr/>
          <p:nvPr/>
        </p:nvSpPr>
        <p:spPr>
          <a:xfrm>
            <a:off x="6858000" y="1133856"/>
            <a:ext cx="168249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数字人</a:t>
            </a:r>
            <a:endParaRPr lang="en-US" sz="1250" dirty="0"/>
          </a:p>
        </p:txBody>
      </p:sp>
      <p:sp>
        <p:nvSpPr>
          <p:cNvPr id="23" name="Text 16"/>
          <p:cNvSpPr/>
          <p:nvPr/>
        </p:nvSpPr>
        <p:spPr>
          <a:xfrm>
            <a:off x="6858000" y="1408176"/>
            <a:ext cx="168249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数字员工 · 行业应用</a:t>
            </a:r>
            <a:endParaRPr lang="en-US" sz="800" dirty="0"/>
          </a:p>
        </p:txBody>
      </p:sp>
      <p:pic>
        <p:nvPicPr>
          <p:cNvPr id="15" name="Media 3">
            <a:hlinkClick r:id="" action="ppaction://media"/>
          </p:cNvPr>
          <p:cNvPicPr>
            <a:picLocks noChangeAspect="1"/>
          </p:cNvPicPr>
          <p:nvPr>
            <a:videoFile r:link="rId13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280727" y="1755648"/>
            <a:ext cx="837042" cy="1819656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6858000" y="3703320"/>
            <a:ext cx="1682496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数字分身开口播报，行业里的 AI 数字员工</a:t>
            </a:r>
            <a:endParaRPr lang="en-US" sz="900" dirty="0"/>
          </a:p>
        </p:txBody>
      </p:sp>
      <p:sp>
        <p:nvSpPr>
          <p:cNvPr id="26" name="Shape 18"/>
          <p:cNvSpPr/>
          <p:nvPr/>
        </p:nvSpPr>
        <p:spPr>
          <a:xfrm>
            <a:off x="457200" y="4315968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7" name="Text 19"/>
          <p:cNvSpPr/>
          <p:nvPr/>
        </p:nvSpPr>
        <p:spPr>
          <a:xfrm>
            <a:off x="594360" y="4315968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演示来自商汤真实产品片段 —— 现场可点击播放，感受「能干活」的 AI。</a:t>
            </a:r>
            <a:endParaRPr lang="en-US" sz="1100" dirty="0"/>
          </a:p>
        </p:txBody>
      </p:sp>
      <p:sp>
        <p:nvSpPr>
          <p:cNvPr id="28" name="Text 20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9" name="Text 21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26 / 41</a:t>
            </a:r>
            <a:endParaRPr lang="en-US" sz="7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 Agent 矩阵 —— 三端齐发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桌面 + 云端 + 浏览器 —— 让 AI 真正进入每个人的日常工作流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2679192" cy="2999232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225296"/>
            <a:ext cx="231343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🖥 Sowork</a:t>
            </a:r>
            <a:endParaRPr lang="en-US" sz="1700" dirty="0"/>
          </a:p>
        </p:txBody>
      </p:sp>
      <p:sp>
        <p:nvSpPr>
          <p:cNvPr id="8" name="Text 4"/>
          <p:cNvSpPr/>
          <p:nvPr/>
        </p:nvSpPr>
        <p:spPr>
          <a:xfrm>
            <a:off x="640080" y="1627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桌面端 · 个人 AI 工作台</a:t>
            </a:r>
            <a:endParaRPr lang="en-US" sz="950" dirty="0"/>
          </a:p>
        </p:txBody>
      </p:sp>
      <p:sp>
        <p:nvSpPr>
          <p:cNvPr id="9" name="Text 5"/>
          <p:cNvSpPr/>
          <p:nvPr/>
        </p:nvSpPr>
        <p:spPr>
          <a:xfrm>
            <a:off x="658368" y="1993392"/>
            <a:ext cx="2295144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Mac / Windows / Linux 三端覆盖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200+ 专业 Agent + Skills 技能市场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定时任务 · 多频道操控 · 全局语音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Plan 订阅即送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640080" y="3602736"/>
            <a:ext cx="231343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640080" y="3602736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主推 · 日常提效</a:t>
            </a:r>
            <a:endParaRPr lang="en-US" sz="950" dirty="0"/>
          </a:p>
        </p:txBody>
      </p:sp>
      <p:sp>
        <p:nvSpPr>
          <p:cNvPr id="12" name="Shape 8"/>
          <p:cNvSpPr/>
          <p:nvPr/>
        </p:nvSpPr>
        <p:spPr>
          <a:xfrm>
            <a:off x="3259836" y="1078992"/>
            <a:ext cx="2679192" cy="2999232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3442716" y="1225296"/>
            <a:ext cx="231343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☁️ X-Design</a:t>
            </a:r>
            <a:endParaRPr lang="en-US" sz="1700" dirty="0"/>
          </a:p>
        </p:txBody>
      </p:sp>
      <p:sp>
        <p:nvSpPr>
          <p:cNvPr id="14" name="Text 10"/>
          <p:cNvSpPr/>
          <p:nvPr/>
        </p:nvSpPr>
        <p:spPr>
          <a:xfrm>
            <a:off x="3442716" y="1627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云端 · 流程级 Agent 编排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461004" y="1993392"/>
            <a:ext cx="2295144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流程级 AI 设计与编排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可复用模板 + 行业方案沉淀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与订阅形成双轮驱动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客户粘性放大 3–5 倍</a:t>
            </a:r>
            <a:endParaRPr lang="en-US" sz="950" dirty="0"/>
          </a:p>
        </p:txBody>
      </p:sp>
      <p:sp>
        <p:nvSpPr>
          <p:cNvPr id="16" name="Shape 12"/>
          <p:cNvSpPr/>
          <p:nvPr/>
        </p:nvSpPr>
        <p:spPr>
          <a:xfrm>
            <a:off x="3442716" y="3602736"/>
            <a:ext cx="231343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3442716" y="3602736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高阶 · 流程编排</a:t>
            </a:r>
            <a:endParaRPr lang="en-US" sz="950" dirty="0"/>
          </a:p>
        </p:txBody>
      </p:sp>
      <p:sp>
        <p:nvSpPr>
          <p:cNvPr id="18" name="Shape 14"/>
          <p:cNvSpPr/>
          <p:nvPr/>
        </p:nvSpPr>
        <p:spPr>
          <a:xfrm>
            <a:off x="6062472" y="1078992"/>
            <a:ext cx="2679192" cy="2999232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6245352" y="1225296"/>
            <a:ext cx="231343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🌐 X-Agent</a:t>
            </a:r>
            <a:endParaRPr lang="en-US" sz="1700" dirty="0"/>
          </a:p>
        </p:txBody>
      </p:sp>
      <p:sp>
        <p:nvSpPr>
          <p:cNvPr id="20" name="Text 16"/>
          <p:cNvSpPr/>
          <p:nvPr/>
        </p:nvSpPr>
        <p:spPr>
          <a:xfrm>
            <a:off x="6245352" y="1627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 · 即开即用</a:t>
            </a:r>
            <a:endParaRPr lang="en-US" sz="950" dirty="0"/>
          </a:p>
        </p:txBody>
      </p:sp>
      <p:sp>
        <p:nvSpPr>
          <p:cNvPr id="21" name="Text 17"/>
          <p:cNvSpPr/>
          <p:nvPr/>
        </p:nvSpPr>
        <p:spPr>
          <a:xfrm>
            <a:off x="6263640" y="1993392"/>
            <a:ext cx="2295144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打开浏览器即用，零安装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每月免费 200 万 Token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限免活动首月 0 元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700"/>
              </a:spcAft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新手体验 AI 的第一站</a:t>
            </a:r>
            <a:endParaRPr lang="en-US" sz="950" dirty="0"/>
          </a:p>
        </p:txBody>
      </p:sp>
      <p:sp>
        <p:nvSpPr>
          <p:cNvPr id="22" name="Shape 18"/>
          <p:cNvSpPr/>
          <p:nvPr/>
        </p:nvSpPr>
        <p:spPr>
          <a:xfrm>
            <a:off x="6245352" y="3602736"/>
            <a:ext cx="231343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53C1EC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245352" y="3602736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免费 · 上手入口</a:t>
            </a:r>
            <a:endParaRPr lang="en-US" sz="950" dirty="0"/>
          </a:p>
        </p:txBody>
      </p:sp>
      <p:sp>
        <p:nvSpPr>
          <p:cNvPr id="24" name="Shape 20"/>
          <p:cNvSpPr/>
          <p:nvPr/>
        </p:nvSpPr>
        <p:spPr>
          <a:xfrm>
            <a:off x="457200" y="4261104"/>
            <a:ext cx="8229600" cy="438912"/>
          </a:xfrm>
          <a:prstGeom prst="roundRect">
            <a:avLst>
              <a:gd name="adj" fmla="val 10417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594360" y="4261104"/>
            <a:ext cx="79552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上手路径：X-Agent 免费体验 → Sowork 日常提效 → X-Design 流程编排 —— 由浅入深，三步进阶。</a:t>
            </a:r>
            <a:endParaRPr lang="en-US" sz="1150" dirty="0"/>
          </a:p>
        </p:txBody>
      </p:sp>
      <p:sp>
        <p:nvSpPr>
          <p:cNvPr id="26" name="Text 2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7" name="Text 2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27 / 41</a:t>
            </a:r>
            <a:endParaRPr lang="en-US" sz="7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Sowork 开箱即用 —— 10 大企业通用高频场景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覆盖文档、销售、HR、数据、营销、财务、项目、法务、客服、产品 —— 装上即用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585216" y="1143000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585216" y="1399032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文档生成与 PPT</a:t>
            </a:r>
            <a:endParaRPr lang="en-US" sz="1050" dirty="0"/>
          </a:p>
        </p:txBody>
      </p:sp>
      <p:sp>
        <p:nvSpPr>
          <p:cNvPr id="9" name="Text 5"/>
          <p:cNvSpPr/>
          <p:nvPr/>
        </p:nvSpPr>
        <p:spPr>
          <a:xfrm>
            <a:off x="585216" y="1892808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提案 / 报告 / 演示稿，自动排版与内容生成</a:t>
            </a:r>
            <a:endParaRPr lang="en-US" sz="800" dirty="0"/>
          </a:p>
        </p:txBody>
      </p:sp>
      <p:sp>
        <p:nvSpPr>
          <p:cNvPr id="10" name="Shape 6"/>
          <p:cNvSpPr/>
          <p:nvPr/>
        </p:nvSpPr>
        <p:spPr>
          <a:xfrm>
            <a:off x="2121408" y="1051560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2249424" y="1143000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2249424" y="1399032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销售管理与 CRM</a:t>
            </a:r>
            <a:endParaRPr lang="en-US" sz="1050" dirty="0"/>
          </a:p>
        </p:txBody>
      </p:sp>
      <p:sp>
        <p:nvSpPr>
          <p:cNvPr id="13" name="Text 9"/>
          <p:cNvSpPr/>
          <p:nvPr/>
        </p:nvSpPr>
        <p:spPr>
          <a:xfrm>
            <a:off x="2249424" y="1892808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客户数据 / 销售跟进，商机与合同管理</a:t>
            </a:r>
            <a:endParaRPr lang="en-US" sz="800" dirty="0"/>
          </a:p>
        </p:txBody>
      </p:sp>
      <p:sp>
        <p:nvSpPr>
          <p:cNvPr id="14" name="Shape 10"/>
          <p:cNvSpPr/>
          <p:nvPr/>
        </p:nvSpPr>
        <p:spPr>
          <a:xfrm>
            <a:off x="3785616" y="1051560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3913632" y="1143000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3913632" y="1399032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招聘与人力资源</a:t>
            </a: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3913632" y="1892808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简历筛选 / 岗位匹配，面试评估与背调</a:t>
            </a:r>
            <a:endParaRPr lang="en-US" sz="800" dirty="0"/>
          </a:p>
        </p:txBody>
      </p:sp>
      <p:sp>
        <p:nvSpPr>
          <p:cNvPr id="18" name="Shape 14"/>
          <p:cNvSpPr/>
          <p:nvPr/>
        </p:nvSpPr>
        <p:spPr>
          <a:xfrm>
            <a:off x="5449824" y="1051560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5577840" y="1143000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1300" dirty="0"/>
          </a:p>
        </p:txBody>
      </p:sp>
      <p:sp>
        <p:nvSpPr>
          <p:cNvPr id="20" name="Text 16"/>
          <p:cNvSpPr/>
          <p:nvPr/>
        </p:nvSpPr>
        <p:spPr>
          <a:xfrm>
            <a:off x="5577840" y="1399032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数据分析与 BI</a:t>
            </a:r>
            <a:endParaRPr lang="en-US" sz="1050" dirty="0"/>
          </a:p>
        </p:txBody>
      </p:sp>
      <p:sp>
        <p:nvSpPr>
          <p:cNvPr id="21" name="Text 17"/>
          <p:cNvSpPr/>
          <p:nvPr/>
        </p:nvSpPr>
        <p:spPr>
          <a:xfrm>
            <a:off x="5577840" y="1892808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报表 / 可视化，趋势分析与 KPI 追踪</a:t>
            </a:r>
            <a:endParaRPr lang="en-US" sz="800" dirty="0"/>
          </a:p>
        </p:txBody>
      </p:sp>
      <p:sp>
        <p:nvSpPr>
          <p:cNvPr id="22" name="Shape 18"/>
          <p:cNvSpPr/>
          <p:nvPr/>
        </p:nvSpPr>
        <p:spPr>
          <a:xfrm>
            <a:off x="7114032" y="1051560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7242048" y="1143000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1300" dirty="0"/>
          </a:p>
        </p:txBody>
      </p:sp>
      <p:sp>
        <p:nvSpPr>
          <p:cNvPr id="24" name="Text 20"/>
          <p:cNvSpPr/>
          <p:nvPr/>
        </p:nvSpPr>
        <p:spPr>
          <a:xfrm>
            <a:off x="7242048" y="1399032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市场营销与内容</a:t>
            </a:r>
            <a:endParaRPr lang="en-US" sz="1050" dirty="0"/>
          </a:p>
        </p:txBody>
      </p:sp>
      <p:sp>
        <p:nvSpPr>
          <p:cNvPr id="25" name="Text 21"/>
          <p:cNvSpPr/>
          <p:nvPr/>
        </p:nvSpPr>
        <p:spPr>
          <a:xfrm>
            <a:off x="7242048" y="1892808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文案 / 社媒 / 广告，邮件营销</a:t>
            </a:r>
            <a:endParaRPr lang="en-US" sz="800" dirty="0"/>
          </a:p>
        </p:txBody>
      </p:sp>
      <p:sp>
        <p:nvSpPr>
          <p:cNvPr id="26" name="Shape 22"/>
          <p:cNvSpPr/>
          <p:nvPr/>
        </p:nvSpPr>
        <p:spPr>
          <a:xfrm>
            <a:off x="457200" y="2715768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585216" y="2807208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585216" y="3063240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财务与预算管理</a:t>
            </a:r>
            <a:endParaRPr lang="en-US" sz="1050" dirty="0"/>
          </a:p>
        </p:txBody>
      </p:sp>
      <p:sp>
        <p:nvSpPr>
          <p:cNvPr id="29" name="Text 25"/>
          <p:cNvSpPr/>
          <p:nvPr/>
        </p:nvSpPr>
        <p:spPr>
          <a:xfrm>
            <a:off x="585216" y="3557016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报表分析 / 成本控制，财务预测与审计</a:t>
            </a:r>
            <a:endParaRPr lang="en-US" sz="800" dirty="0"/>
          </a:p>
        </p:txBody>
      </p:sp>
      <p:sp>
        <p:nvSpPr>
          <p:cNvPr id="30" name="Shape 26"/>
          <p:cNvSpPr/>
          <p:nvPr/>
        </p:nvSpPr>
        <p:spPr>
          <a:xfrm>
            <a:off x="2121408" y="2715768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2249424" y="2807208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07</a:t>
            </a:r>
            <a:endParaRPr lang="en-US" sz="1300" dirty="0"/>
          </a:p>
        </p:txBody>
      </p:sp>
      <p:sp>
        <p:nvSpPr>
          <p:cNvPr id="32" name="Text 28"/>
          <p:cNvSpPr/>
          <p:nvPr/>
        </p:nvSpPr>
        <p:spPr>
          <a:xfrm>
            <a:off x="2249424" y="3063240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项目管理与协作</a:t>
            </a:r>
            <a:endParaRPr lang="en-US" sz="1050" dirty="0"/>
          </a:p>
        </p:txBody>
      </p:sp>
      <p:sp>
        <p:nvSpPr>
          <p:cNvPr id="33" name="Text 29"/>
          <p:cNvSpPr/>
          <p:nvPr/>
        </p:nvSpPr>
        <p:spPr>
          <a:xfrm>
            <a:off x="2249424" y="3557016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任务分配 / 进度跟踪，会议纪要与沟通</a:t>
            </a:r>
            <a:endParaRPr lang="en-US" sz="800" dirty="0"/>
          </a:p>
        </p:txBody>
      </p:sp>
      <p:sp>
        <p:nvSpPr>
          <p:cNvPr id="34" name="Shape 30"/>
          <p:cNvSpPr/>
          <p:nvPr/>
        </p:nvSpPr>
        <p:spPr>
          <a:xfrm>
            <a:off x="3785616" y="2715768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3913632" y="2807208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08</a:t>
            </a:r>
            <a:endParaRPr lang="en-US" sz="1300" dirty="0"/>
          </a:p>
        </p:txBody>
      </p:sp>
      <p:sp>
        <p:nvSpPr>
          <p:cNvPr id="36" name="Text 32"/>
          <p:cNvSpPr/>
          <p:nvPr/>
        </p:nvSpPr>
        <p:spPr>
          <a:xfrm>
            <a:off x="3913632" y="3063240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法律与合规</a:t>
            </a:r>
            <a:endParaRPr lang="en-US" sz="1050" dirty="0"/>
          </a:p>
        </p:txBody>
      </p:sp>
      <p:sp>
        <p:nvSpPr>
          <p:cNvPr id="37" name="Text 33"/>
          <p:cNvSpPr/>
          <p:nvPr/>
        </p:nvSpPr>
        <p:spPr>
          <a:xfrm>
            <a:off x="3913632" y="3557016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合同审查 / 条款分析，风险评估</a:t>
            </a:r>
            <a:endParaRPr lang="en-US" sz="800" dirty="0"/>
          </a:p>
        </p:txBody>
      </p:sp>
      <p:sp>
        <p:nvSpPr>
          <p:cNvPr id="38" name="Shape 34"/>
          <p:cNvSpPr/>
          <p:nvPr/>
        </p:nvSpPr>
        <p:spPr>
          <a:xfrm>
            <a:off x="5449824" y="2715768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5577840" y="2807208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09</a:t>
            </a:r>
            <a:endParaRPr lang="en-US" sz="1300" dirty="0"/>
          </a:p>
        </p:txBody>
      </p:sp>
      <p:sp>
        <p:nvSpPr>
          <p:cNvPr id="40" name="Text 36"/>
          <p:cNvSpPr/>
          <p:nvPr/>
        </p:nvSpPr>
        <p:spPr>
          <a:xfrm>
            <a:off x="5577840" y="3063240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客服与支持</a:t>
            </a:r>
            <a:endParaRPr lang="en-US" sz="1050" dirty="0"/>
          </a:p>
        </p:txBody>
      </p:sp>
      <p:sp>
        <p:nvSpPr>
          <p:cNvPr id="41" name="Text 37"/>
          <p:cNvSpPr/>
          <p:nvPr/>
        </p:nvSpPr>
        <p:spPr>
          <a:xfrm>
            <a:off x="5577840" y="3557016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问题分类 / 自动应答，知识库与工单</a:t>
            </a:r>
            <a:endParaRPr lang="en-US" sz="800" dirty="0"/>
          </a:p>
        </p:txBody>
      </p:sp>
      <p:sp>
        <p:nvSpPr>
          <p:cNvPr id="42" name="Shape 38"/>
          <p:cNvSpPr/>
          <p:nvPr/>
        </p:nvSpPr>
        <p:spPr>
          <a:xfrm>
            <a:off x="7114032" y="2715768"/>
            <a:ext cx="1572768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43" name="Text 39"/>
          <p:cNvSpPr/>
          <p:nvPr/>
        </p:nvSpPr>
        <p:spPr>
          <a:xfrm>
            <a:off x="7242048" y="2807208"/>
            <a:ext cx="131673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300" dirty="0"/>
          </a:p>
        </p:txBody>
      </p:sp>
      <p:sp>
        <p:nvSpPr>
          <p:cNvPr id="44" name="Text 40"/>
          <p:cNvSpPr/>
          <p:nvPr/>
        </p:nvSpPr>
        <p:spPr>
          <a:xfrm>
            <a:off x="7242048" y="3063240"/>
            <a:ext cx="131673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产品与需求分析</a:t>
            </a:r>
            <a:endParaRPr lang="en-US" sz="1050" dirty="0"/>
          </a:p>
        </p:txBody>
      </p:sp>
      <p:sp>
        <p:nvSpPr>
          <p:cNvPr id="45" name="Text 41"/>
          <p:cNvSpPr/>
          <p:nvPr/>
        </p:nvSpPr>
        <p:spPr>
          <a:xfrm>
            <a:off x="7242048" y="3557016"/>
            <a:ext cx="1316736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需求文档 / 功能设计，竞品分析</a:t>
            </a:r>
            <a:endParaRPr lang="en-US" sz="800" dirty="0"/>
          </a:p>
        </p:txBody>
      </p:sp>
      <p:sp>
        <p:nvSpPr>
          <p:cNvPr id="46" name="Shape 42"/>
          <p:cNvSpPr/>
          <p:nvPr/>
        </p:nvSpPr>
        <p:spPr>
          <a:xfrm>
            <a:off x="457200" y="4507992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47" name="Text 43"/>
          <p:cNvSpPr/>
          <p:nvPr/>
        </p:nvSpPr>
        <p:spPr>
          <a:xfrm>
            <a:off x="594360" y="4507992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开箱即用：装上 Sowork 即可调用，零开发上手 · 模板化定制：FDE 基于现成模板贴合你的流程与数据交付。</a:t>
            </a:r>
            <a:endParaRPr lang="en-US" sz="1050" dirty="0"/>
          </a:p>
        </p:txBody>
      </p:sp>
      <p:sp>
        <p:nvSpPr>
          <p:cNvPr id="48" name="Text 4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9" name="Text 4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28 / 41</a:t>
            </a:r>
            <a:endParaRPr lang="en-US" sz="7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X-Design 开放 Agent 生态 —— Agent-as-API 平台飞轮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X-Design 支持各系列 Agent —— Agent 内部使用 S2，封装为可调用 API，服务更高级产品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2560320" cy="1298448"/>
          </a:xfrm>
          <a:prstGeom prst="roundRect">
            <a:avLst>
              <a:gd name="adj" fmla="val 352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33856"/>
            <a:ext cx="21945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模型层</a:t>
            </a:r>
            <a:endParaRPr lang="en-US" sz="950" dirty="0"/>
          </a:p>
        </p:txBody>
      </p:sp>
      <p:sp>
        <p:nvSpPr>
          <p:cNvPr id="8" name="Text 4"/>
          <p:cNvSpPr/>
          <p:nvPr/>
        </p:nvSpPr>
        <p:spPr>
          <a:xfrm>
            <a:off x="640080" y="1389888"/>
            <a:ext cx="2194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SenseNova S2</a:t>
            </a:r>
            <a:endParaRPr lang="en-US" sz="1450" dirty="0"/>
          </a:p>
        </p:txBody>
      </p:sp>
      <p:sp>
        <p:nvSpPr>
          <p:cNvPr id="9" name="Text 5"/>
          <p:cNvSpPr/>
          <p:nvPr/>
        </p:nvSpPr>
        <p:spPr>
          <a:xfrm>
            <a:off x="640080" y="1755648"/>
            <a:ext cx="21945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自研多模态旗舰，统一底座</a:t>
            </a:r>
            <a:endParaRPr lang="en-US" sz="850" dirty="0"/>
          </a:p>
        </p:txBody>
      </p:sp>
      <p:sp>
        <p:nvSpPr>
          <p:cNvPr id="10" name="Text 6"/>
          <p:cNvSpPr/>
          <p:nvPr/>
        </p:nvSpPr>
        <p:spPr>
          <a:xfrm>
            <a:off x="2999232" y="1463040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1" name="Shape 7"/>
          <p:cNvSpPr/>
          <p:nvPr/>
        </p:nvSpPr>
        <p:spPr>
          <a:xfrm>
            <a:off x="3291840" y="1024128"/>
            <a:ext cx="2560320" cy="1298448"/>
          </a:xfrm>
          <a:prstGeom prst="roundRect">
            <a:avLst>
              <a:gd name="adj" fmla="val 352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474720" y="1133856"/>
            <a:ext cx="21945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Agent 层</a:t>
            </a:r>
            <a:endParaRPr lang="en-US" sz="950" dirty="0"/>
          </a:p>
        </p:txBody>
      </p:sp>
      <p:sp>
        <p:nvSpPr>
          <p:cNvPr id="13" name="Text 9"/>
          <p:cNvSpPr/>
          <p:nvPr/>
        </p:nvSpPr>
        <p:spPr>
          <a:xfrm>
            <a:off x="3474720" y="1389888"/>
            <a:ext cx="2194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各系列 Agent = API</a:t>
            </a:r>
            <a:endParaRPr lang="en-US" sz="1450" dirty="0"/>
          </a:p>
        </p:txBody>
      </p:sp>
      <p:sp>
        <p:nvSpPr>
          <p:cNvPr id="14" name="Text 10"/>
          <p:cNvSpPr/>
          <p:nvPr/>
        </p:nvSpPr>
        <p:spPr>
          <a:xfrm>
            <a:off x="3474720" y="1755648"/>
            <a:ext cx="21945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Claude Code · Hermes Agent · Codex · OpenClaw…… 内部统一用 S2，封装为可调用 API</a:t>
            </a:r>
            <a:endParaRPr lang="en-US" sz="850" dirty="0"/>
          </a:p>
        </p:txBody>
      </p:sp>
      <p:sp>
        <p:nvSpPr>
          <p:cNvPr id="15" name="Text 11"/>
          <p:cNvSpPr/>
          <p:nvPr/>
        </p:nvSpPr>
        <p:spPr>
          <a:xfrm>
            <a:off x="5833872" y="1463040"/>
            <a:ext cx="32918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800" dirty="0"/>
          </a:p>
        </p:txBody>
      </p:sp>
      <p:sp>
        <p:nvSpPr>
          <p:cNvPr id="16" name="Shape 12"/>
          <p:cNvSpPr/>
          <p:nvPr/>
        </p:nvSpPr>
        <p:spPr>
          <a:xfrm>
            <a:off x="6126480" y="1024128"/>
            <a:ext cx="2560320" cy="1298448"/>
          </a:xfrm>
          <a:prstGeom prst="roundRect">
            <a:avLst>
              <a:gd name="adj" fmla="val 3521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309360" y="1133856"/>
            <a:ext cx="21945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b="1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产品层</a:t>
            </a:r>
            <a:endParaRPr lang="en-US" sz="950" dirty="0"/>
          </a:p>
        </p:txBody>
      </p:sp>
      <p:sp>
        <p:nvSpPr>
          <p:cNvPr id="18" name="Text 14"/>
          <p:cNvSpPr/>
          <p:nvPr/>
        </p:nvSpPr>
        <p:spPr>
          <a:xfrm>
            <a:off x="6309360" y="1389888"/>
            <a:ext cx="2194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X-Design 等高级产品</a:t>
            </a:r>
            <a:endParaRPr lang="en-US" sz="1450" dirty="0"/>
          </a:p>
        </p:txBody>
      </p:sp>
      <p:sp>
        <p:nvSpPr>
          <p:cNvPr id="19" name="Text 15"/>
          <p:cNvSpPr/>
          <p:nvPr/>
        </p:nvSpPr>
        <p:spPr>
          <a:xfrm>
            <a:off x="6309360" y="1755648"/>
            <a:ext cx="21945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直接调用「会干活的 Agent API」，而非只调用底层模型</a:t>
            </a:r>
            <a:endParaRPr lang="en-US" sz="850" dirty="0"/>
          </a:p>
        </p:txBody>
      </p:sp>
      <p:sp>
        <p:nvSpPr>
          <p:cNvPr id="20" name="Shape 16"/>
          <p:cNvSpPr/>
          <p:nvPr/>
        </p:nvSpPr>
        <p:spPr>
          <a:xfrm>
            <a:off x="457200" y="2468880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594360" y="2468880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变成可调用 API ≫ 简单调用模型</a:t>
            </a:r>
            <a:pPr algn="ctr" indent="0" marL="0">
              <a:buNone/>
            </a:pPr>
            <a:r>
              <a:rPr lang="en-US" sz="10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　—— 别人的 Agent 越强 → 我们的产品越强；别人迭代 → 我们自动更新</a:t>
            </a:r>
            <a:endParaRPr lang="en-US" sz="1050" dirty="0"/>
          </a:p>
        </p:txBody>
      </p:sp>
      <p:sp>
        <p:nvSpPr>
          <p:cNvPr id="22" name="Shape 18"/>
          <p:cNvSpPr/>
          <p:nvPr/>
        </p:nvSpPr>
        <p:spPr>
          <a:xfrm>
            <a:off x="457200" y="3035808"/>
            <a:ext cx="2679192" cy="1078992"/>
          </a:xfrm>
          <a:prstGeom prst="roundRect">
            <a:avLst>
              <a:gd name="adj" fmla="val 423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621792" y="314553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站在最强 Agent 的肩膀上</a:t>
            </a:r>
            <a:endParaRPr lang="en-US" sz="1150" dirty="0"/>
          </a:p>
        </p:txBody>
      </p:sp>
      <p:sp>
        <p:nvSpPr>
          <p:cNvPr id="24" name="Text 20"/>
          <p:cNvSpPr/>
          <p:nvPr/>
        </p:nvSpPr>
        <p:spPr>
          <a:xfrm>
            <a:off x="621792" y="3456432"/>
            <a:ext cx="235000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复用「会干活」的能力，不重复造轮子</a:t>
            </a:r>
            <a:endParaRPr lang="en-US" sz="900" dirty="0"/>
          </a:p>
        </p:txBody>
      </p:sp>
      <p:sp>
        <p:nvSpPr>
          <p:cNvPr id="25" name="Shape 21"/>
          <p:cNvSpPr/>
          <p:nvPr/>
        </p:nvSpPr>
        <p:spPr>
          <a:xfrm>
            <a:off x="3259836" y="3035808"/>
            <a:ext cx="2679192" cy="1078992"/>
          </a:xfrm>
          <a:prstGeom prst="roundRect">
            <a:avLst>
              <a:gd name="adj" fmla="val 423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3424428" y="314553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自动受益于生态进化</a:t>
            </a:r>
            <a:endParaRPr lang="en-US" sz="1150" dirty="0"/>
          </a:p>
        </p:txBody>
      </p:sp>
      <p:sp>
        <p:nvSpPr>
          <p:cNvPr id="27" name="Text 23"/>
          <p:cNvSpPr/>
          <p:nvPr/>
        </p:nvSpPr>
        <p:spPr>
          <a:xfrm>
            <a:off x="3424428" y="3456432"/>
            <a:ext cx="235000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上游 Agent 升级，产品能力自动跟涨</a:t>
            </a:r>
            <a:endParaRPr lang="en-US" sz="900" dirty="0"/>
          </a:p>
        </p:txBody>
      </p:sp>
      <p:sp>
        <p:nvSpPr>
          <p:cNvPr id="28" name="Shape 24"/>
          <p:cNvSpPr/>
          <p:nvPr/>
        </p:nvSpPr>
        <p:spPr>
          <a:xfrm>
            <a:off x="6062472" y="3035808"/>
            <a:ext cx="2679192" cy="1078992"/>
          </a:xfrm>
          <a:prstGeom prst="roundRect">
            <a:avLst>
              <a:gd name="adj" fmla="val 423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6227064" y="314553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越开放越强</a:t>
            </a:r>
            <a:endParaRPr lang="en-US" sz="1150" dirty="0"/>
          </a:p>
        </p:txBody>
      </p:sp>
      <p:sp>
        <p:nvSpPr>
          <p:cNvPr id="30" name="Text 26"/>
          <p:cNvSpPr/>
          <p:nvPr/>
        </p:nvSpPr>
        <p:spPr>
          <a:xfrm>
            <a:off x="6227064" y="3456432"/>
            <a:ext cx="235000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开放兼容形成正向飞轮与护城河</a:t>
            </a:r>
            <a:endParaRPr lang="en-US" sz="900" dirty="0"/>
          </a:p>
        </p:txBody>
      </p:sp>
      <p:sp>
        <p:nvSpPr>
          <p:cNvPr id="31" name="Shape 27"/>
          <p:cNvSpPr/>
          <p:nvPr/>
        </p:nvSpPr>
        <p:spPr>
          <a:xfrm>
            <a:off x="457200" y="437083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594360" y="4370832"/>
            <a:ext cx="7955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开放不是口号，是架构 —— 把全球最强的 Agent，变成自己产品的零部件。</a:t>
            </a:r>
            <a:endParaRPr lang="en-US" sz="1100" dirty="0"/>
          </a:p>
        </p:txBody>
      </p:sp>
      <p:sp>
        <p:nvSpPr>
          <p:cNvPr id="33" name="Text 29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4" name="Text 30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29 / 41</a:t>
            </a:r>
            <a:endParaRPr lang="en-US" sz="7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FDE 的价值与必要性 —— 落地的「最后一公里」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买模型容易、用起来难 —— FDE 把产品能力变成客户场景里的真实产出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987552"/>
            <a:ext cx="2679192" cy="877824"/>
          </a:xfrm>
          <a:prstGeom prst="roundRect">
            <a:avLst>
              <a:gd name="adj" fmla="val 520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060704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E257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✗ 买了不会用</a:t>
            </a:r>
            <a:endParaRPr lang="en-US" sz="1150" dirty="0"/>
          </a:p>
        </p:txBody>
      </p:sp>
      <p:sp>
        <p:nvSpPr>
          <p:cNvPr id="8" name="Text 4"/>
          <p:cNvSpPr/>
          <p:nvPr/>
        </p:nvSpPr>
        <p:spPr>
          <a:xfrm>
            <a:off x="621792" y="133502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工具上手容易、结合场景难，多数企业不知道从哪开始</a:t>
            </a:r>
            <a:endParaRPr lang="en-US" sz="850" dirty="0"/>
          </a:p>
        </p:txBody>
      </p:sp>
      <p:sp>
        <p:nvSpPr>
          <p:cNvPr id="9" name="Shape 5"/>
          <p:cNvSpPr/>
          <p:nvPr/>
        </p:nvSpPr>
        <p:spPr>
          <a:xfrm>
            <a:off x="3259836" y="987552"/>
            <a:ext cx="2679192" cy="877824"/>
          </a:xfrm>
          <a:prstGeom prst="roundRect">
            <a:avLst>
              <a:gd name="adj" fmla="val 520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3424428" y="1060704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E257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✗ 用了没效果</a:t>
            </a:r>
            <a:endParaRPr lang="en-US" sz="1150" dirty="0"/>
          </a:p>
        </p:txBody>
      </p:sp>
      <p:sp>
        <p:nvSpPr>
          <p:cNvPr id="11" name="Text 7"/>
          <p:cNvSpPr/>
          <p:nvPr/>
        </p:nvSpPr>
        <p:spPr>
          <a:xfrm>
            <a:off x="3424428" y="133502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没人拆流程、调 Skill，效果出不来很快就放弃</a:t>
            </a:r>
            <a:endParaRPr lang="en-US" sz="850" dirty="0"/>
          </a:p>
        </p:txBody>
      </p:sp>
      <p:sp>
        <p:nvSpPr>
          <p:cNvPr id="12" name="Shape 8"/>
          <p:cNvSpPr/>
          <p:nvPr/>
        </p:nvSpPr>
        <p:spPr>
          <a:xfrm>
            <a:off x="6062472" y="987552"/>
            <a:ext cx="2679192" cy="877824"/>
          </a:xfrm>
          <a:prstGeom prst="roundRect">
            <a:avLst>
              <a:gd name="adj" fmla="val 520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227064" y="1060704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E2574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✗ 火了难推广</a:t>
            </a:r>
            <a:endParaRPr lang="en-US" sz="1150" dirty="0"/>
          </a:p>
        </p:txBody>
      </p:sp>
      <p:sp>
        <p:nvSpPr>
          <p:cNvPr id="14" name="Text 10"/>
          <p:cNvSpPr/>
          <p:nvPr/>
        </p:nvSpPr>
        <p:spPr>
          <a:xfrm>
            <a:off x="6227064" y="133502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单点试用成功，却难以复制到部门与全企业</a:t>
            </a:r>
            <a:endParaRPr lang="en-US" sz="850" dirty="0"/>
          </a:p>
        </p:txBody>
      </p:sp>
      <p:sp>
        <p:nvSpPr>
          <p:cNvPr id="15" name="Shape 11"/>
          <p:cNvSpPr/>
          <p:nvPr/>
        </p:nvSpPr>
        <p:spPr>
          <a:xfrm>
            <a:off x="457200" y="1975104"/>
            <a:ext cx="2679192" cy="1005840"/>
          </a:xfrm>
          <a:prstGeom prst="roundRect">
            <a:avLst>
              <a:gd name="adj" fmla="val 454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621792" y="2066544"/>
            <a:ext cx="235000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50%</a:t>
            </a:r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产品预制包</a:t>
            </a:r>
            <a:endParaRPr lang="en-US" sz="1700" dirty="0"/>
          </a:p>
        </p:txBody>
      </p:sp>
      <p:sp>
        <p:nvSpPr>
          <p:cNvPr id="17" name="Text 13"/>
          <p:cNvSpPr/>
          <p:nvPr/>
        </p:nvSpPr>
        <p:spPr>
          <a:xfrm>
            <a:off x="621792" y="2432304"/>
            <a:ext cx="2350008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套餐 + 200+ Agent 模板 + Skills 市场 —— 客户开箱即用</a:t>
            </a:r>
            <a:endParaRPr lang="en-US" sz="850" dirty="0"/>
          </a:p>
        </p:txBody>
      </p:sp>
      <p:sp>
        <p:nvSpPr>
          <p:cNvPr id="18" name="Shape 14"/>
          <p:cNvSpPr/>
          <p:nvPr/>
        </p:nvSpPr>
        <p:spPr>
          <a:xfrm>
            <a:off x="3259836" y="1975104"/>
            <a:ext cx="2679192" cy="1005840"/>
          </a:xfrm>
          <a:prstGeom prst="roundRect">
            <a:avLst>
              <a:gd name="adj" fmla="val 454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3424428" y="2066544"/>
            <a:ext cx="235000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30%</a:t>
            </a:r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Lite FDE 共建</a:t>
            </a:r>
            <a:endParaRPr lang="en-US" sz="1700" dirty="0"/>
          </a:p>
        </p:txBody>
      </p:sp>
      <p:sp>
        <p:nvSpPr>
          <p:cNvPr id="20" name="Text 16"/>
          <p:cNvSpPr/>
          <p:nvPr/>
        </p:nvSpPr>
        <p:spPr>
          <a:xfrm>
            <a:off x="3424428" y="2432304"/>
            <a:ext cx="2350008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场景拆解 · POC · 培训陪跑 —— 服务客户续费率 +20pp</a:t>
            </a:r>
            <a:endParaRPr lang="en-US" sz="850" dirty="0"/>
          </a:p>
        </p:txBody>
      </p:sp>
      <p:sp>
        <p:nvSpPr>
          <p:cNvPr id="21" name="Shape 17"/>
          <p:cNvSpPr/>
          <p:nvPr/>
        </p:nvSpPr>
        <p:spPr>
          <a:xfrm>
            <a:off x="6062472" y="1975104"/>
            <a:ext cx="2679192" cy="1005840"/>
          </a:xfrm>
          <a:prstGeom prst="roundRect">
            <a:avLst>
              <a:gd name="adj" fmla="val 454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227064" y="2066544"/>
            <a:ext cx="2350008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20%</a:t>
            </a:r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客户自迭代</a:t>
            </a:r>
            <a:endParaRPr lang="en-US" sz="1700" dirty="0"/>
          </a:p>
        </p:txBody>
      </p:sp>
      <p:sp>
        <p:nvSpPr>
          <p:cNvPr id="23" name="Text 19"/>
          <p:cNvSpPr/>
          <p:nvPr/>
        </p:nvSpPr>
        <p:spPr>
          <a:xfrm>
            <a:off x="6227064" y="2432304"/>
            <a:ext cx="2350008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客户自己上手、内部推广 —— 1 名 FDE 可服务 25+ 客户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457200" y="3072384"/>
            <a:ext cx="8229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FDE 工作 SOP · 五步标准动作，每一步都有交付物</a:t>
            </a:r>
            <a:endParaRPr lang="en-US" sz="1200" dirty="0"/>
          </a:p>
        </p:txBody>
      </p:sp>
      <p:sp>
        <p:nvSpPr>
          <p:cNvPr id="25" name="Shape 21"/>
          <p:cNvSpPr/>
          <p:nvPr/>
        </p:nvSpPr>
        <p:spPr>
          <a:xfrm>
            <a:off x="457200" y="3364992"/>
            <a:ext cx="1481328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566928" y="3438144"/>
            <a:ext cx="12618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选场景</a:t>
            </a:r>
            <a:endParaRPr lang="en-US" sz="1050" dirty="0"/>
          </a:p>
        </p:txBody>
      </p:sp>
      <p:sp>
        <p:nvSpPr>
          <p:cNvPr id="27" name="Text 23"/>
          <p:cNvSpPr/>
          <p:nvPr/>
        </p:nvSpPr>
        <p:spPr>
          <a:xfrm>
            <a:off x="566928" y="3694176"/>
            <a:ext cx="1261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诊断工作坊</a:t>
            </a:r>
            <a:endParaRPr lang="en-US" sz="80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输出场景清单</a:t>
            </a:r>
            <a:endParaRPr lang="en-US" sz="800" dirty="0"/>
          </a:p>
        </p:txBody>
      </p:sp>
      <p:sp>
        <p:nvSpPr>
          <p:cNvPr id="28" name="Text 24"/>
          <p:cNvSpPr/>
          <p:nvPr/>
        </p:nvSpPr>
        <p:spPr>
          <a:xfrm>
            <a:off x="1929384" y="3566160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29" name="Shape 25"/>
          <p:cNvSpPr/>
          <p:nvPr/>
        </p:nvSpPr>
        <p:spPr>
          <a:xfrm>
            <a:off x="2144268" y="3364992"/>
            <a:ext cx="1481328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2253996" y="3438144"/>
            <a:ext cx="12618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拆动作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2253996" y="3694176"/>
            <a:ext cx="1261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流程拆解</a:t>
            </a:r>
            <a:endParaRPr lang="en-US" sz="80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封装行业 Skill</a:t>
            </a:r>
            <a:endParaRPr lang="en-US" sz="800" dirty="0"/>
          </a:p>
        </p:txBody>
      </p:sp>
      <p:sp>
        <p:nvSpPr>
          <p:cNvPr id="32" name="Text 28"/>
          <p:cNvSpPr/>
          <p:nvPr/>
        </p:nvSpPr>
        <p:spPr>
          <a:xfrm>
            <a:off x="3616452" y="3566160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33" name="Shape 29"/>
          <p:cNvSpPr/>
          <p:nvPr/>
        </p:nvSpPr>
        <p:spPr>
          <a:xfrm>
            <a:off x="3831336" y="3364992"/>
            <a:ext cx="1481328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3941064" y="3438144"/>
            <a:ext cx="12618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跑通 MVP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3941064" y="3694176"/>
            <a:ext cx="1261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周 POC</a:t>
            </a:r>
            <a:endParaRPr lang="en-US" sz="80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试点验证报告</a:t>
            </a:r>
            <a:endParaRPr lang="en-US" sz="800" dirty="0"/>
          </a:p>
        </p:txBody>
      </p:sp>
      <p:sp>
        <p:nvSpPr>
          <p:cNvPr id="36" name="Text 32"/>
          <p:cNvSpPr/>
          <p:nvPr/>
        </p:nvSpPr>
        <p:spPr>
          <a:xfrm>
            <a:off x="5303520" y="3566160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37" name="Shape 33"/>
          <p:cNvSpPr/>
          <p:nvPr/>
        </p:nvSpPr>
        <p:spPr>
          <a:xfrm>
            <a:off x="5518404" y="3364992"/>
            <a:ext cx="1481328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8" name="Text 34"/>
          <p:cNvSpPr/>
          <p:nvPr/>
        </p:nvSpPr>
        <p:spPr>
          <a:xfrm>
            <a:off x="5628132" y="3438144"/>
            <a:ext cx="12618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证 ROI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5628132" y="3694176"/>
            <a:ext cx="1261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效率量化数据</a:t>
            </a:r>
            <a:endParaRPr lang="en-US" sz="80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+ 用户证言</a:t>
            </a:r>
            <a:endParaRPr lang="en-US" sz="800" dirty="0"/>
          </a:p>
        </p:txBody>
      </p:sp>
      <p:sp>
        <p:nvSpPr>
          <p:cNvPr id="40" name="Text 36"/>
          <p:cNvSpPr/>
          <p:nvPr/>
        </p:nvSpPr>
        <p:spPr>
          <a:xfrm>
            <a:off x="6990588" y="3566160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41" name="Shape 37"/>
          <p:cNvSpPr/>
          <p:nvPr/>
        </p:nvSpPr>
        <p:spPr>
          <a:xfrm>
            <a:off x="7205472" y="3364992"/>
            <a:ext cx="1481328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42" name="Text 38"/>
          <p:cNvSpPr/>
          <p:nvPr/>
        </p:nvSpPr>
        <p:spPr>
          <a:xfrm>
            <a:off x="7315200" y="3438144"/>
            <a:ext cx="12618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扩覆盖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7315200" y="3694176"/>
            <a:ext cx="1261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培训赋能</a:t>
            </a:r>
            <a:endParaRPr lang="en-US" sz="800" dirty="0"/>
          </a:p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部门复制推广</a:t>
            </a:r>
            <a:endParaRPr lang="en-US" sz="800" dirty="0"/>
          </a:p>
        </p:txBody>
      </p:sp>
      <p:sp>
        <p:nvSpPr>
          <p:cNvPr id="44" name="Shape 40"/>
          <p:cNvSpPr/>
          <p:nvPr/>
        </p:nvSpPr>
        <p:spPr>
          <a:xfrm>
            <a:off x="475488" y="4334256"/>
            <a:ext cx="1298448" cy="402336"/>
          </a:xfrm>
          <a:prstGeom prst="roundRect">
            <a:avLst>
              <a:gd name="adj" fmla="val 1363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5" name="Text 41"/>
          <p:cNvSpPr/>
          <p:nvPr/>
        </p:nvSpPr>
        <p:spPr>
          <a:xfrm>
            <a:off x="475488" y="4334256"/>
            <a:ext cx="129844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Agent · 入口</a:t>
            </a:r>
            <a:endParaRPr lang="en-US" sz="1050" dirty="0"/>
          </a:p>
        </p:txBody>
      </p:sp>
      <p:sp>
        <p:nvSpPr>
          <p:cNvPr id="46" name="Text 42"/>
          <p:cNvSpPr/>
          <p:nvPr/>
        </p:nvSpPr>
        <p:spPr>
          <a:xfrm>
            <a:off x="1773936" y="4334256"/>
            <a:ext cx="1828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400" dirty="0"/>
          </a:p>
        </p:txBody>
      </p:sp>
      <p:sp>
        <p:nvSpPr>
          <p:cNvPr id="47" name="Shape 43"/>
          <p:cNvSpPr/>
          <p:nvPr/>
        </p:nvSpPr>
        <p:spPr>
          <a:xfrm>
            <a:off x="1956816" y="4334256"/>
            <a:ext cx="1298448" cy="402336"/>
          </a:xfrm>
          <a:prstGeom prst="roundRect">
            <a:avLst>
              <a:gd name="adj" fmla="val 1363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48" name="Text 44"/>
          <p:cNvSpPr/>
          <p:nvPr/>
        </p:nvSpPr>
        <p:spPr>
          <a:xfrm>
            <a:off x="1956816" y="4334256"/>
            <a:ext cx="129844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模型 · 能力</a:t>
            </a:r>
            <a:endParaRPr lang="en-US" sz="1050" dirty="0"/>
          </a:p>
        </p:txBody>
      </p:sp>
      <p:sp>
        <p:nvSpPr>
          <p:cNvPr id="49" name="Text 45"/>
          <p:cNvSpPr/>
          <p:nvPr/>
        </p:nvSpPr>
        <p:spPr>
          <a:xfrm>
            <a:off x="3255264" y="4334256"/>
            <a:ext cx="1828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400" dirty="0"/>
          </a:p>
        </p:txBody>
      </p:sp>
      <p:sp>
        <p:nvSpPr>
          <p:cNvPr id="50" name="Shape 46"/>
          <p:cNvSpPr/>
          <p:nvPr/>
        </p:nvSpPr>
        <p:spPr>
          <a:xfrm>
            <a:off x="3438144" y="4334256"/>
            <a:ext cx="1298448" cy="402336"/>
          </a:xfrm>
          <a:prstGeom prst="roundRect">
            <a:avLst>
              <a:gd name="adj" fmla="val 1363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51" name="Text 47"/>
          <p:cNvSpPr/>
          <p:nvPr/>
        </p:nvSpPr>
        <p:spPr>
          <a:xfrm>
            <a:off x="3438144" y="4334256"/>
            <a:ext cx="129844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· 计费</a:t>
            </a:r>
            <a:endParaRPr lang="en-US" sz="1050" dirty="0"/>
          </a:p>
        </p:txBody>
      </p:sp>
      <p:sp>
        <p:nvSpPr>
          <p:cNvPr id="52" name="Text 48"/>
          <p:cNvSpPr/>
          <p:nvPr/>
        </p:nvSpPr>
        <p:spPr>
          <a:xfrm>
            <a:off x="4736592" y="4334256"/>
            <a:ext cx="1828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400" dirty="0"/>
          </a:p>
        </p:txBody>
      </p:sp>
      <p:sp>
        <p:nvSpPr>
          <p:cNvPr id="53" name="Shape 49"/>
          <p:cNvSpPr/>
          <p:nvPr/>
        </p:nvSpPr>
        <p:spPr>
          <a:xfrm>
            <a:off x="4919472" y="4334256"/>
            <a:ext cx="1298448" cy="402336"/>
          </a:xfrm>
          <a:prstGeom prst="roundRect">
            <a:avLst>
              <a:gd name="adj" fmla="val 1363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54" name="Text 50"/>
          <p:cNvSpPr/>
          <p:nvPr/>
        </p:nvSpPr>
        <p:spPr>
          <a:xfrm>
            <a:off x="4919472" y="4334256"/>
            <a:ext cx="129844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FDE · 服务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6217920" y="4334256"/>
            <a:ext cx="237744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=</a:t>
            </a:r>
            <a:endParaRPr lang="en-US" sz="1500" dirty="0"/>
          </a:p>
        </p:txBody>
      </p:sp>
      <p:sp>
        <p:nvSpPr>
          <p:cNvPr id="56" name="Shape 52"/>
          <p:cNvSpPr/>
          <p:nvPr/>
        </p:nvSpPr>
        <p:spPr>
          <a:xfrm>
            <a:off x="6473952" y="4334256"/>
            <a:ext cx="2212848" cy="402336"/>
          </a:xfrm>
          <a:prstGeom prst="roundRect">
            <a:avLst>
              <a:gd name="adj" fmla="val 13636"/>
            </a:avLst>
          </a:prstGeom>
          <a:solidFill>
            <a:srgbClr val="121E40">
              <a:alpha val="84000"/>
            </a:srgbClr>
          </a:solidFill>
          <a:ln w="15240">
            <a:solidFill>
              <a:srgbClr val="53C1EC"/>
            </a:solidFill>
            <a:prstDash val="solid"/>
          </a:ln>
        </p:spPr>
      </p:sp>
      <p:sp>
        <p:nvSpPr>
          <p:cNvPr id="57" name="Text 53"/>
          <p:cNvSpPr/>
          <p:nvPr/>
        </p:nvSpPr>
        <p:spPr>
          <a:xfrm>
            <a:off x="6473952" y="4334256"/>
            <a:ext cx="2212848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 AI 落地标准范本</a:t>
            </a:r>
            <a:endParaRPr lang="en-US" sz="1050" dirty="0"/>
          </a:p>
        </p:txBody>
      </p:sp>
      <p:sp>
        <p:nvSpPr>
          <p:cNvPr id="58" name="Text 5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59" name="Text 5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/ 41</a:t>
            </a:r>
            <a:endParaRPr lang="en-US" sz="7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怎么选、怎么搭 —— 用 Token Plan 把性价比拉满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任务分级用模型 · 一份订阅自由切换 —— 不为简单任务付旗舰的钱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42416"/>
            <a:ext cx="8229600" cy="457200"/>
          </a:xfrm>
          <a:prstGeom prst="roundRect">
            <a:avLst>
              <a:gd name="adj" fmla="val 10000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58368" y="1042416"/>
            <a:ext cx="782726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9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选型第一原则 · 合规先行：</a:t>
            </a:r>
            <a:pPr algn="l" indent="0" marL="0">
              <a:lnSpc>
                <a:spcPct val="120000"/>
              </a:lnSpc>
              <a:buNone/>
            </a:pPr>
            <a:r>
              <a:rPr lang="en-US" sz="95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因数据合规要求，国内业务原则上选国产模型（数据不出境·算法备案），海外业务选海外模型 —— 两套体系不混用。</a:t>
            </a:r>
            <a:endParaRPr lang="en-US" sz="950" dirty="0"/>
          </a:p>
        </p:txBody>
      </p:sp>
      <p:sp>
        <p:nvSpPr>
          <p:cNvPr id="8" name="Text 4"/>
          <p:cNvSpPr/>
          <p:nvPr/>
        </p:nvSpPr>
        <p:spPr>
          <a:xfrm>
            <a:off x="457200" y="1536192"/>
            <a:ext cx="8229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任务分级 → 模型选型（同一合规体系内自由切换）</a:t>
            </a:r>
            <a:endParaRPr lang="en-US" sz="1150" dirty="0"/>
          </a:p>
        </p:txBody>
      </p:sp>
      <p:sp>
        <p:nvSpPr>
          <p:cNvPr id="9" name="Shape 5"/>
          <p:cNvSpPr/>
          <p:nvPr/>
        </p:nvSpPr>
        <p:spPr>
          <a:xfrm>
            <a:off x="457200" y="181051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58368" y="1810512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高难推理 · 关键产出</a:t>
            </a:r>
            <a:endParaRPr lang="en-US" sz="1050" dirty="0"/>
          </a:p>
        </p:txBody>
      </p:sp>
      <p:sp>
        <p:nvSpPr>
          <p:cNvPr id="11" name="Text 7"/>
          <p:cNvSpPr/>
          <p:nvPr/>
        </p:nvSpPr>
        <p:spPr>
          <a:xfrm>
            <a:off x="3310128" y="1810512"/>
            <a:ext cx="274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12" name="Text 8"/>
          <p:cNvSpPr/>
          <p:nvPr/>
        </p:nvSpPr>
        <p:spPr>
          <a:xfrm>
            <a:off x="3657600" y="1810512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旗舰 · Opus · GPT-5.5 级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6949440" y="1810512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10% 任务量</a:t>
            </a:r>
            <a:endParaRPr lang="en-US" sz="900" dirty="0"/>
          </a:p>
        </p:txBody>
      </p:sp>
      <p:sp>
        <p:nvSpPr>
          <p:cNvPr id="14" name="Shape 10"/>
          <p:cNvSpPr/>
          <p:nvPr/>
        </p:nvSpPr>
        <p:spPr>
          <a:xfrm>
            <a:off x="457200" y="222199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58368" y="2221992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日常办公 · 写作分析</a:t>
            </a:r>
            <a:endParaRPr lang="en-US" sz="1050" dirty="0"/>
          </a:p>
        </p:txBody>
      </p:sp>
      <p:sp>
        <p:nvSpPr>
          <p:cNvPr id="16" name="Text 12"/>
          <p:cNvSpPr/>
          <p:nvPr/>
        </p:nvSpPr>
        <p:spPr>
          <a:xfrm>
            <a:off x="3310128" y="2221992"/>
            <a:ext cx="274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3657600" y="2221992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· Sonnet 级主力模型</a:t>
            </a:r>
            <a:endParaRPr lang="en-US" sz="1000" dirty="0"/>
          </a:p>
        </p:txBody>
      </p:sp>
      <p:sp>
        <p:nvSpPr>
          <p:cNvPr id="18" name="Text 14"/>
          <p:cNvSpPr/>
          <p:nvPr/>
        </p:nvSpPr>
        <p:spPr>
          <a:xfrm>
            <a:off x="6949440" y="2221992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30% 任务量</a:t>
            </a:r>
            <a:endParaRPr lang="en-US" sz="900" dirty="0"/>
          </a:p>
        </p:txBody>
      </p:sp>
      <p:sp>
        <p:nvSpPr>
          <p:cNvPr id="19" name="Shape 15"/>
          <p:cNvSpPr/>
          <p:nvPr/>
        </p:nvSpPr>
        <p:spPr>
          <a:xfrm>
            <a:off x="457200" y="263347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658368" y="2633472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批量处理 · 摘要分类</a:t>
            </a:r>
            <a:endParaRPr lang="en-US" sz="1050" dirty="0"/>
          </a:p>
        </p:txBody>
      </p:sp>
      <p:sp>
        <p:nvSpPr>
          <p:cNvPr id="21" name="Text 17"/>
          <p:cNvSpPr/>
          <p:nvPr/>
        </p:nvSpPr>
        <p:spPr>
          <a:xfrm>
            <a:off x="3310128" y="2633472"/>
            <a:ext cx="274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3657600" y="2633472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U1-Fast · Haiku 级轻量模型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6949440" y="2633472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40% 任务量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457200" y="3044952"/>
            <a:ext cx="8229600" cy="365760"/>
          </a:xfrm>
          <a:prstGeom prst="roundRect">
            <a:avLst>
              <a:gd name="adj" fmla="val 1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658368" y="3044952"/>
            <a:ext cx="2651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海量调用 · 简单任务</a:t>
            </a:r>
            <a:endParaRPr lang="en-US" sz="1050" dirty="0"/>
          </a:p>
        </p:txBody>
      </p:sp>
      <p:sp>
        <p:nvSpPr>
          <p:cNvPr id="26" name="Text 22"/>
          <p:cNvSpPr/>
          <p:nvPr/>
        </p:nvSpPr>
        <p:spPr>
          <a:xfrm>
            <a:off x="3310128" y="3044952"/>
            <a:ext cx="274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300" dirty="0"/>
          </a:p>
        </p:txBody>
      </p:sp>
      <p:sp>
        <p:nvSpPr>
          <p:cNvPr id="27" name="Text 23"/>
          <p:cNvSpPr/>
          <p:nvPr/>
        </p:nvSpPr>
        <p:spPr>
          <a:xfrm>
            <a:off x="3657600" y="3044952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6.7-Lite · Flash 级极速模型</a:t>
            </a:r>
            <a:endParaRPr lang="en-US" sz="1000" dirty="0"/>
          </a:p>
        </p:txBody>
      </p:sp>
      <p:sp>
        <p:nvSpPr>
          <p:cNvPr id="28" name="Text 24"/>
          <p:cNvSpPr/>
          <p:nvPr/>
        </p:nvSpPr>
        <p:spPr>
          <a:xfrm>
            <a:off x="6949440" y="3044952"/>
            <a:ext cx="1554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 20% 任务量</a:t>
            </a:r>
            <a:endParaRPr lang="en-US" sz="900" dirty="0"/>
          </a:p>
        </p:txBody>
      </p:sp>
      <p:sp>
        <p:nvSpPr>
          <p:cNvPr id="29" name="Shape 25"/>
          <p:cNvSpPr/>
          <p:nvPr/>
        </p:nvSpPr>
        <p:spPr>
          <a:xfrm>
            <a:off x="457200" y="3474720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621792" y="354787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一池均摊 · 16 款模型</a:t>
            </a:r>
            <a:endParaRPr lang="en-US" sz="1100" dirty="0"/>
          </a:p>
        </p:txBody>
      </p:sp>
      <p:sp>
        <p:nvSpPr>
          <p:cNvPr id="31" name="Text 27"/>
          <p:cNvSpPr/>
          <p:nvPr/>
        </p:nvSpPr>
        <p:spPr>
          <a:xfrm>
            <a:off x="621792" y="380390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一份订阅共享积分池：贵的省着用、便宜的放开用，按任务切换，综合成本直降 50%+</a:t>
            </a:r>
            <a:endParaRPr lang="en-US" sz="800" dirty="0"/>
          </a:p>
        </p:txBody>
      </p:sp>
      <p:sp>
        <p:nvSpPr>
          <p:cNvPr id="32" name="Shape 28"/>
          <p:cNvSpPr/>
          <p:nvPr/>
        </p:nvSpPr>
        <p:spPr>
          <a:xfrm>
            <a:off x="3259836" y="3474720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3" name="Text 29"/>
          <p:cNvSpPr/>
          <p:nvPr/>
        </p:nvSpPr>
        <p:spPr>
          <a:xfrm>
            <a:off x="3424428" y="354787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S2 系列 · 多而便宜</a:t>
            </a:r>
            <a:endParaRPr lang="en-US" sz="1100" dirty="0"/>
          </a:p>
        </p:txBody>
      </p:sp>
      <p:sp>
        <p:nvSpPr>
          <p:cNvPr id="34" name="Text 30"/>
          <p:cNvSpPr/>
          <p:nvPr/>
        </p:nvSpPr>
        <p:spPr>
          <a:xfrm>
            <a:off x="3424428" y="380390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 款自研全模态 + 8 款第三方；S2 旗舰 API 价格仅为 GPT-5 的 60%，订阅再享 44 / 31 / 21 折</a:t>
            </a:r>
            <a:endParaRPr lang="en-US" sz="800" dirty="0"/>
          </a:p>
        </p:txBody>
      </p:sp>
      <p:sp>
        <p:nvSpPr>
          <p:cNvPr id="35" name="Shape 31"/>
          <p:cNvSpPr/>
          <p:nvPr/>
        </p:nvSpPr>
        <p:spPr>
          <a:xfrm>
            <a:off x="6062472" y="3474720"/>
            <a:ext cx="2679192" cy="841248"/>
          </a:xfrm>
          <a:prstGeom prst="roundRect">
            <a:avLst>
              <a:gd name="adj" fmla="val 543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6" name="Text 32"/>
          <p:cNvSpPr/>
          <p:nvPr/>
        </p:nvSpPr>
        <p:spPr>
          <a:xfrm>
            <a:off x="6227064" y="3547872"/>
            <a:ext cx="235000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SLA 承诺 · 写进合同</a:t>
            </a:r>
            <a:endParaRPr lang="en-US" sz="1100" dirty="0"/>
          </a:p>
        </p:txBody>
      </p:sp>
      <p:sp>
        <p:nvSpPr>
          <p:cNvPr id="37" name="Text 33"/>
          <p:cNvSpPr/>
          <p:nvPr/>
        </p:nvSpPr>
        <p:spPr>
          <a:xfrm>
            <a:off x="6227064" y="3803904"/>
            <a:ext cx="235000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99.98% 可用性 + P95 首 Token &lt; 500ms —— 多数厂商「尽力而为」，商汤敢白纸黑字承诺</a:t>
            </a:r>
            <a:endParaRPr lang="en-US" sz="800" dirty="0"/>
          </a:p>
        </p:txBody>
      </p:sp>
      <p:sp>
        <p:nvSpPr>
          <p:cNvPr id="38" name="Shape 34"/>
          <p:cNvSpPr/>
          <p:nvPr/>
        </p:nvSpPr>
        <p:spPr>
          <a:xfrm>
            <a:off x="457200" y="4443984"/>
            <a:ext cx="8229600" cy="329184"/>
          </a:xfrm>
          <a:prstGeom prst="roundRect">
            <a:avLst>
              <a:gd name="adj" fmla="val 13889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594360" y="4443984"/>
            <a:ext cx="7955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搭配公式：10% 旗舰 + 30% 主力 + 60% 轻量 —— 同样的活，预算省一半。</a:t>
            </a:r>
            <a:endParaRPr lang="en-US" sz="1100" dirty="0"/>
          </a:p>
        </p:txBody>
      </p:sp>
      <p:sp>
        <p:nvSpPr>
          <p:cNvPr id="40" name="Text 36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1" name="Text 37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31 / 41</a:t>
            </a:r>
            <a:endParaRPr lang="en-US" sz="7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Plan 订阅 + FDE 服务 —— 落地有抓手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一份订阅 · 一个 API Key · 16 款模型 · 99.98% SLA —— 服务驱动续费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61288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Pro 专业版</a:t>
            </a:r>
            <a:endParaRPr lang="en-US" sz="1250" dirty="0"/>
          </a:p>
        </p:txBody>
      </p:sp>
      <p:sp>
        <p:nvSpPr>
          <p:cNvPr id="8" name="Text 4"/>
          <p:cNvSpPr/>
          <p:nvPr/>
        </p:nvSpPr>
        <p:spPr>
          <a:xfrm>
            <a:off x="640080" y="1472184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¥199</a:t>
            </a:r>
            <a:pPr algn="l" indent="0" marL="0">
              <a:buNone/>
            </a:pPr>
            <a:r>
              <a:rPr lang="en-US" sz="100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/月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640080" y="196596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个人 / 原型验证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640080" y="2221992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224 万积分 · 16 款模型共享池</a:t>
            </a:r>
            <a:endParaRPr lang="en-US" sz="900" dirty="0"/>
          </a:p>
        </p:txBody>
      </p:sp>
      <p:sp>
        <p:nvSpPr>
          <p:cNvPr id="11" name="Shape 7"/>
          <p:cNvSpPr/>
          <p:nvPr/>
        </p:nvSpPr>
        <p:spPr>
          <a:xfrm>
            <a:off x="3259836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3442716" y="1161288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Max 商业版 ★</a:t>
            </a:r>
            <a:endParaRPr lang="en-US" sz="1250" dirty="0"/>
          </a:p>
        </p:txBody>
      </p:sp>
      <p:sp>
        <p:nvSpPr>
          <p:cNvPr id="13" name="Text 9"/>
          <p:cNvSpPr/>
          <p:nvPr/>
        </p:nvSpPr>
        <p:spPr>
          <a:xfrm>
            <a:off x="3442716" y="1472184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¥699</a:t>
            </a:r>
            <a:pPr algn="l" indent="0" marL="0">
              <a:buNone/>
            </a:pPr>
            <a:r>
              <a:rPr lang="en-US" sz="100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/月</a:t>
            </a:r>
            <a:endParaRPr lang="en-US" sz="2400" dirty="0"/>
          </a:p>
        </p:txBody>
      </p:sp>
      <p:sp>
        <p:nvSpPr>
          <p:cNvPr id="14" name="Text 10"/>
          <p:cNvSpPr/>
          <p:nvPr/>
        </p:nvSpPr>
        <p:spPr>
          <a:xfrm>
            <a:off x="3442716" y="196596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生产级 / 团队主力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3442716" y="2221992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1,120 万积分 · 免费送 X-Agent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6062472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245352" y="1161288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Ultra 旗舰版</a:t>
            </a:r>
            <a:endParaRPr lang="en-US" sz="1250" dirty="0"/>
          </a:p>
        </p:txBody>
      </p:sp>
      <p:sp>
        <p:nvSpPr>
          <p:cNvPr id="18" name="Text 14"/>
          <p:cNvSpPr/>
          <p:nvPr/>
        </p:nvSpPr>
        <p:spPr>
          <a:xfrm>
            <a:off x="6245352" y="1472184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¥1,899</a:t>
            </a:r>
            <a:pPr algn="l" indent="0" marL="0">
              <a:buNone/>
            </a:pPr>
            <a:r>
              <a:rPr lang="en-US" sz="1000" dirty="0">
                <a:solidFill>
                  <a:srgbClr val="9FB0C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/月</a:t>
            </a:r>
            <a:endParaRPr lang="en-US" sz="2400" dirty="0"/>
          </a:p>
        </p:txBody>
      </p:sp>
      <p:sp>
        <p:nvSpPr>
          <p:cNvPr id="19" name="Text 15"/>
          <p:cNvSpPr/>
          <p:nvPr/>
        </p:nvSpPr>
        <p:spPr>
          <a:xfrm>
            <a:off x="6245352" y="196596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高并发 / 企业级</a:t>
            </a:r>
            <a:endParaRPr lang="en-US" sz="950" dirty="0"/>
          </a:p>
        </p:txBody>
      </p:sp>
      <p:sp>
        <p:nvSpPr>
          <p:cNvPr id="20" name="Text 16"/>
          <p:cNvSpPr/>
          <p:nvPr/>
        </p:nvSpPr>
        <p:spPr>
          <a:xfrm>
            <a:off x="6245352" y="2221992"/>
            <a:ext cx="231343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4,480 万积分 · 高配 X-Agent</a:t>
            </a:r>
            <a:endParaRPr lang="en-US" sz="900" dirty="0"/>
          </a:p>
        </p:txBody>
      </p:sp>
      <p:sp>
        <p:nvSpPr>
          <p:cNvPr id="21" name="Text 17"/>
          <p:cNvSpPr/>
          <p:nvPr/>
        </p:nvSpPr>
        <p:spPr>
          <a:xfrm>
            <a:off x="457200" y="2798064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业务闭环 —— 从商机到续费的 5 步标准流程</a:t>
            </a:r>
            <a:endParaRPr lang="en-US" sz="1300" dirty="0"/>
          </a:p>
        </p:txBody>
      </p:sp>
      <p:sp>
        <p:nvSpPr>
          <p:cNvPr id="22" name="Shape 18"/>
          <p:cNvSpPr/>
          <p:nvPr/>
        </p:nvSpPr>
        <p:spPr>
          <a:xfrm>
            <a:off x="457200" y="3163824"/>
            <a:ext cx="1481328" cy="987552"/>
          </a:xfrm>
          <a:prstGeom prst="roundRect">
            <a:avLst>
              <a:gd name="adj" fmla="val 463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566928" y="3273552"/>
            <a:ext cx="1261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商机拓展</a:t>
            </a:r>
            <a:endParaRPr lang="en-US" sz="1150" dirty="0"/>
          </a:p>
        </p:txBody>
      </p:sp>
      <p:sp>
        <p:nvSpPr>
          <p:cNvPr id="24" name="Text 20"/>
          <p:cNvSpPr/>
          <p:nvPr/>
        </p:nvSpPr>
        <p:spPr>
          <a:xfrm>
            <a:off x="566928" y="3584448"/>
            <a:ext cx="12618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客户经理对接需求</a:t>
            </a:r>
            <a:endParaRPr lang="en-US" sz="850" dirty="0"/>
          </a:p>
        </p:txBody>
      </p:sp>
      <p:sp>
        <p:nvSpPr>
          <p:cNvPr id="25" name="Text 21"/>
          <p:cNvSpPr/>
          <p:nvPr/>
        </p:nvSpPr>
        <p:spPr>
          <a:xfrm>
            <a:off x="1929384" y="3438144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400" dirty="0"/>
          </a:p>
        </p:txBody>
      </p:sp>
      <p:sp>
        <p:nvSpPr>
          <p:cNvPr id="26" name="Shape 22"/>
          <p:cNvSpPr/>
          <p:nvPr/>
        </p:nvSpPr>
        <p:spPr>
          <a:xfrm>
            <a:off x="2144268" y="3163824"/>
            <a:ext cx="1481328" cy="987552"/>
          </a:xfrm>
          <a:prstGeom prst="roundRect">
            <a:avLst>
              <a:gd name="adj" fmla="val 463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2253996" y="3273552"/>
            <a:ext cx="1261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FDE 介入</a:t>
            </a:r>
            <a:endParaRPr lang="en-US" sz="1150" dirty="0"/>
          </a:p>
        </p:txBody>
      </p:sp>
      <p:sp>
        <p:nvSpPr>
          <p:cNvPr id="28" name="Text 24"/>
          <p:cNvSpPr/>
          <p:nvPr/>
        </p:nvSpPr>
        <p:spPr>
          <a:xfrm>
            <a:off x="2253996" y="3584448"/>
            <a:ext cx="12618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onboarding · 定制智能体</a:t>
            </a:r>
            <a:endParaRPr lang="en-US" sz="850" dirty="0"/>
          </a:p>
        </p:txBody>
      </p:sp>
      <p:sp>
        <p:nvSpPr>
          <p:cNvPr id="29" name="Text 25"/>
          <p:cNvSpPr/>
          <p:nvPr/>
        </p:nvSpPr>
        <p:spPr>
          <a:xfrm>
            <a:off x="3616452" y="3438144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400" dirty="0"/>
          </a:p>
        </p:txBody>
      </p:sp>
      <p:sp>
        <p:nvSpPr>
          <p:cNvPr id="30" name="Shape 26"/>
          <p:cNvSpPr/>
          <p:nvPr/>
        </p:nvSpPr>
        <p:spPr>
          <a:xfrm>
            <a:off x="3831336" y="3163824"/>
            <a:ext cx="1481328" cy="987552"/>
          </a:xfrm>
          <a:prstGeom prst="roundRect">
            <a:avLst>
              <a:gd name="adj" fmla="val 463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3941064" y="3273552"/>
            <a:ext cx="1261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流程建立</a:t>
            </a:r>
            <a:endParaRPr lang="en-US" sz="1150" dirty="0"/>
          </a:p>
        </p:txBody>
      </p:sp>
      <p:sp>
        <p:nvSpPr>
          <p:cNvPr id="32" name="Text 28"/>
          <p:cNvSpPr/>
          <p:nvPr/>
        </p:nvSpPr>
        <p:spPr>
          <a:xfrm>
            <a:off x="3941064" y="3584448"/>
            <a:ext cx="12618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跑通工作流 · 验证提效</a:t>
            </a:r>
            <a:endParaRPr lang="en-US" sz="850" dirty="0"/>
          </a:p>
        </p:txBody>
      </p:sp>
      <p:sp>
        <p:nvSpPr>
          <p:cNvPr id="33" name="Text 29"/>
          <p:cNvSpPr/>
          <p:nvPr/>
        </p:nvSpPr>
        <p:spPr>
          <a:xfrm>
            <a:off x="5303520" y="3438144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400" dirty="0"/>
          </a:p>
        </p:txBody>
      </p:sp>
      <p:sp>
        <p:nvSpPr>
          <p:cNvPr id="34" name="Shape 30"/>
          <p:cNvSpPr/>
          <p:nvPr/>
        </p:nvSpPr>
        <p:spPr>
          <a:xfrm>
            <a:off x="5518404" y="3163824"/>
            <a:ext cx="1481328" cy="987552"/>
          </a:xfrm>
          <a:prstGeom prst="roundRect">
            <a:avLst>
              <a:gd name="adj" fmla="val 463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5628132" y="3273552"/>
            <a:ext cx="1261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Token 订阅</a:t>
            </a:r>
            <a:endParaRPr lang="en-US" sz="1150" dirty="0"/>
          </a:p>
        </p:txBody>
      </p:sp>
      <p:sp>
        <p:nvSpPr>
          <p:cNvPr id="36" name="Text 32"/>
          <p:cNvSpPr/>
          <p:nvPr/>
        </p:nvSpPr>
        <p:spPr>
          <a:xfrm>
            <a:off x="5628132" y="3584448"/>
            <a:ext cx="12618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开始消耗 · 形成习惯</a:t>
            </a:r>
            <a:endParaRPr lang="en-US" sz="850" dirty="0"/>
          </a:p>
        </p:txBody>
      </p:sp>
      <p:sp>
        <p:nvSpPr>
          <p:cNvPr id="37" name="Text 33"/>
          <p:cNvSpPr/>
          <p:nvPr/>
        </p:nvSpPr>
        <p:spPr>
          <a:xfrm>
            <a:off x="6990588" y="3438144"/>
            <a:ext cx="2194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400" dirty="0"/>
          </a:p>
        </p:txBody>
      </p:sp>
      <p:sp>
        <p:nvSpPr>
          <p:cNvPr id="38" name="Shape 34"/>
          <p:cNvSpPr/>
          <p:nvPr/>
        </p:nvSpPr>
        <p:spPr>
          <a:xfrm>
            <a:off x="7205472" y="3163824"/>
            <a:ext cx="1481328" cy="987552"/>
          </a:xfrm>
          <a:prstGeom prst="roundRect">
            <a:avLst>
              <a:gd name="adj" fmla="val 4630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9" name="Text 35"/>
          <p:cNvSpPr/>
          <p:nvPr/>
        </p:nvSpPr>
        <p:spPr>
          <a:xfrm>
            <a:off x="7315200" y="3273552"/>
            <a:ext cx="1261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续费闭环</a:t>
            </a:r>
            <a:endParaRPr lang="en-US" sz="1150" dirty="0"/>
          </a:p>
        </p:txBody>
      </p:sp>
      <p:sp>
        <p:nvSpPr>
          <p:cNvPr id="40" name="Text 36"/>
          <p:cNvSpPr/>
          <p:nvPr/>
        </p:nvSpPr>
        <p:spPr>
          <a:xfrm>
            <a:off x="7315200" y="3584448"/>
            <a:ext cx="12618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持续使用 · 稳定扩容</a:t>
            </a:r>
            <a:endParaRPr lang="en-US" sz="850" dirty="0"/>
          </a:p>
        </p:txBody>
      </p:sp>
      <p:sp>
        <p:nvSpPr>
          <p:cNvPr id="41" name="Shape 37"/>
          <p:cNvSpPr/>
          <p:nvPr/>
        </p:nvSpPr>
        <p:spPr>
          <a:xfrm>
            <a:off x="457200" y="4416552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42" name="Text 38"/>
          <p:cNvSpPr/>
          <p:nvPr/>
        </p:nvSpPr>
        <p:spPr>
          <a:xfrm>
            <a:off x="594360" y="4416552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 1 个场景，30 天见效 —— 订阅 + FDE 双轮驱动，是商汤已经验证的落地路径。</a:t>
            </a:r>
            <a:endParaRPr lang="en-US" sz="1150" dirty="0"/>
          </a:p>
        </p:txBody>
      </p:sp>
      <p:sp>
        <p:nvSpPr>
          <p:cNvPr id="43" name="Text 39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4" name="Text 40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32 / 41</a:t>
            </a:r>
            <a:endParaRPr lang="en-US" sz="75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0" y="640080"/>
            <a:ext cx="3291840" cy="3108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0" b="1" dirty="0">
                <a:solidFill>
                  <a:srgbClr val="16325C">
                    <a:alpha val="80000"/>
                  </a:srgb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17000" dirty="0"/>
          </a:p>
        </p:txBody>
      </p:sp>
      <p:sp>
        <p:nvSpPr>
          <p:cNvPr id="3" name="Text 1"/>
          <p:cNvSpPr/>
          <p:nvPr/>
        </p:nvSpPr>
        <p:spPr>
          <a:xfrm>
            <a:off x="822960" y="1325880"/>
            <a:ext cx="5029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spc="500" kern="0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CHAPTER 04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822960" y="1691640"/>
            <a:ext cx="69494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青年落地 · 用好 AI</a:t>
            </a:r>
            <a:endParaRPr lang="en-US" sz="3400" dirty="0"/>
          </a:p>
        </p:txBody>
      </p:sp>
      <p:sp>
        <p:nvSpPr>
          <p:cNvPr id="5" name="Text 3"/>
          <p:cNvSpPr/>
          <p:nvPr/>
        </p:nvSpPr>
        <p:spPr>
          <a:xfrm>
            <a:off x="822960" y="2542032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先用一步，带动一片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822960" y="3200400"/>
            <a:ext cx="50292" cy="6583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7" name="Text 5"/>
          <p:cNvSpPr/>
          <p:nvPr/>
        </p:nvSpPr>
        <p:spPr>
          <a:xfrm>
            <a:off x="1024128" y="3200400"/>
            <a:ext cx="694944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“会用 AI，是这代人的新「识字」—— 越早会，越有竞争力。”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822960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认知阶梯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2075688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2212848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2848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三个习惯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465576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602736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602736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一页地图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4855464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992624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992624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场景清单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6245352" y="3986784"/>
            <a:ext cx="146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6382512" y="3986784"/>
            <a:ext cx="1261872" cy="329184"/>
          </a:xfrm>
          <a:prstGeom prst="roundRect">
            <a:avLst>
              <a:gd name="adj" fmla="val 1666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382512" y="3986784"/>
            <a:ext cx="126187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四步行动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822960" y="4526280"/>
            <a:ext cx="6858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本章内容综合自青年骨干 Workshop 与商汤落地实践</a:t>
            </a:r>
            <a:endParaRPr lang="en-US" sz="850" dirty="0"/>
          </a:p>
        </p:txBody>
      </p:sp>
      <p:pic>
        <p:nvPicPr>
          <p:cNvPr id="23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24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25" name="Text 21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26" name="Text 22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33 / 41</a:t>
            </a:r>
            <a:endParaRPr lang="en-US" sz="7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你真的在用 AI 吗 —— 从「当百度用」到「当生产力用」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大多数人的 AI 使用还停留在搜索问答 —— 离真正的生产力，还差三级台阶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1874520" cy="1828800"/>
          </a:xfrm>
          <a:prstGeom prst="roundRect">
            <a:avLst>
              <a:gd name="adj" fmla="val 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143000"/>
            <a:ext cx="15819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L1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603504" y="1490472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当搜索用</a:t>
            </a:r>
            <a:endParaRPr lang="en-US" sz="1400" dirty="0"/>
          </a:p>
        </p:txBody>
      </p:sp>
      <p:sp>
        <p:nvSpPr>
          <p:cNvPr id="9" name="Text 5"/>
          <p:cNvSpPr/>
          <p:nvPr/>
        </p:nvSpPr>
        <p:spPr>
          <a:xfrm>
            <a:off x="603504" y="1783080"/>
            <a:ext cx="15819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大多数人在这里</a:t>
            </a:r>
            <a:endParaRPr lang="en-US" sz="850" dirty="0"/>
          </a:p>
        </p:txBody>
      </p:sp>
      <p:sp>
        <p:nvSpPr>
          <p:cNvPr id="10" name="Text 6"/>
          <p:cNvSpPr/>
          <p:nvPr/>
        </p:nvSpPr>
        <p:spPr>
          <a:xfrm>
            <a:off x="603504" y="2039112"/>
            <a:ext cx="1581912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把豆包当百度：查个资料问个问题，用完就走，只是更聪明的搜索框</a:t>
            </a:r>
            <a:endParaRPr lang="en-US" sz="850" dirty="0"/>
          </a:p>
        </p:txBody>
      </p:sp>
      <p:sp>
        <p:nvSpPr>
          <p:cNvPr id="11" name="Text 7"/>
          <p:cNvSpPr/>
          <p:nvPr/>
        </p:nvSpPr>
        <p:spPr>
          <a:xfrm>
            <a:off x="2327148" y="1737360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12" name="Shape 8"/>
          <p:cNvSpPr/>
          <p:nvPr/>
        </p:nvSpPr>
        <p:spPr>
          <a:xfrm>
            <a:off x="2578608" y="1051560"/>
            <a:ext cx="1874520" cy="1828800"/>
          </a:xfrm>
          <a:prstGeom prst="roundRect">
            <a:avLst>
              <a:gd name="adj" fmla="val 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2724912" y="1143000"/>
            <a:ext cx="15819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L2</a:t>
            </a:r>
            <a:endParaRPr lang="en-US" sz="1900" dirty="0"/>
          </a:p>
        </p:txBody>
      </p:sp>
      <p:sp>
        <p:nvSpPr>
          <p:cNvPr id="14" name="Text 10"/>
          <p:cNvSpPr/>
          <p:nvPr/>
        </p:nvSpPr>
        <p:spPr>
          <a:xfrm>
            <a:off x="2724912" y="1490472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当工具用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2724912" y="1783080"/>
            <a:ext cx="15819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单点提效</a:t>
            </a:r>
            <a:endParaRPr lang="en-US" sz="850" dirty="0"/>
          </a:p>
        </p:txBody>
      </p:sp>
      <p:sp>
        <p:nvSpPr>
          <p:cNvPr id="16" name="Text 12"/>
          <p:cNvSpPr/>
          <p:nvPr/>
        </p:nvSpPr>
        <p:spPr>
          <a:xfrm>
            <a:off x="2724912" y="2039112"/>
            <a:ext cx="1581912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写文案、做摘要、翻译润色 —— 开始替代具体动作，但用完就放下</a:t>
            </a:r>
            <a:endParaRPr lang="en-US" sz="850" dirty="0"/>
          </a:p>
        </p:txBody>
      </p:sp>
      <p:sp>
        <p:nvSpPr>
          <p:cNvPr id="17" name="Text 13"/>
          <p:cNvSpPr/>
          <p:nvPr/>
        </p:nvSpPr>
        <p:spPr>
          <a:xfrm>
            <a:off x="4448556" y="1737360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18" name="Shape 14"/>
          <p:cNvSpPr/>
          <p:nvPr/>
        </p:nvSpPr>
        <p:spPr>
          <a:xfrm>
            <a:off x="4700016" y="1051560"/>
            <a:ext cx="1874520" cy="1828800"/>
          </a:xfrm>
          <a:prstGeom prst="roundRect">
            <a:avLst>
              <a:gd name="adj" fmla="val 2500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4846320" y="1143000"/>
            <a:ext cx="15819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L3</a:t>
            </a:r>
            <a:endParaRPr lang="en-US" sz="1900" dirty="0"/>
          </a:p>
        </p:txBody>
      </p:sp>
      <p:sp>
        <p:nvSpPr>
          <p:cNvPr id="20" name="Text 16"/>
          <p:cNvSpPr/>
          <p:nvPr/>
        </p:nvSpPr>
        <p:spPr>
          <a:xfrm>
            <a:off x="4846320" y="1490472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当同事用</a:t>
            </a:r>
            <a:endParaRPr lang="en-US" sz="1400" dirty="0"/>
          </a:p>
        </p:txBody>
      </p:sp>
      <p:sp>
        <p:nvSpPr>
          <p:cNvPr id="21" name="Text 17"/>
          <p:cNvSpPr/>
          <p:nvPr/>
        </p:nvSpPr>
        <p:spPr>
          <a:xfrm>
            <a:off x="4846320" y="1783080"/>
            <a:ext cx="15819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交付结果</a:t>
            </a: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4846320" y="2039112"/>
            <a:ext cx="1581912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把整件活交给 Agent，从要答案变成收结果，人只做关键判断</a:t>
            </a:r>
            <a:endParaRPr lang="en-US" sz="850" dirty="0"/>
          </a:p>
        </p:txBody>
      </p:sp>
      <p:sp>
        <p:nvSpPr>
          <p:cNvPr id="23" name="Text 19"/>
          <p:cNvSpPr/>
          <p:nvPr/>
        </p:nvSpPr>
        <p:spPr>
          <a:xfrm>
            <a:off x="6569964" y="1737360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24" name="Shape 20"/>
          <p:cNvSpPr/>
          <p:nvPr/>
        </p:nvSpPr>
        <p:spPr>
          <a:xfrm>
            <a:off x="6821424" y="1051560"/>
            <a:ext cx="1874520" cy="1828800"/>
          </a:xfrm>
          <a:prstGeom prst="roundRect">
            <a:avLst>
              <a:gd name="adj" fmla="val 2500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6967728" y="1143000"/>
            <a:ext cx="158191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9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L4</a:t>
            </a:r>
            <a:endParaRPr lang="en-US" sz="1900" dirty="0"/>
          </a:p>
        </p:txBody>
      </p:sp>
      <p:sp>
        <p:nvSpPr>
          <p:cNvPr id="26" name="Text 22"/>
          <p:cNvSpPr/>
          <p:nvPr/>
        </p:nvSpPr>
        <p:spPr>
          <a:xfrm>
            <a:off x="6967728" y="1490472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当流程用</a:t>
            </a:r>
            <a:endParaRPr lang="en-US" sz="1400" dirty="0"/>
          </a:p>
        </p:txBody>
      </p:sp>
      <p:sp>
        <p:nvSpPr>
          <p:cNvPr id="27" name="Text 23"/>
          <p:cNvSpPr/>
          <p:nvPr/>
        </p:nvSpPr>
        <p:spPr>
          <a:xfrm>
            <a:off x="6967728" y="1783080"/>
            <a:ext cx="158191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生产力 ★</a:t>
            </a:r>
            <a:endParaRPr lang="en-US" sz="850" dirty="0"/>
          </a:p>
        </p:txBody>
      </p:sp>
      <p:sp>
        <p:nvSpPr>
          <p:cNvPr id="28" name="Text 24"/>
          <p:cNvSpPr/>
          <p:nvPr/>
        </p:nvSpPr>
        <p:spPr>
          <a:xfrm>
            <a:off x="6967728" y="2039112"/>
            <a:ext cx="1581912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8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接进业务流程、团队共用，每天的工作离了它就转不动</a:t>
            </a:r>
            <a:endParaRPr lang="en-US" sz="850" dirty="0"/>
          </a:p>
        </p:txBody>
      </p:sp>
      <p:sp>
        <p:nvSpPr>
          <p:cNvPr id="29" name="Shape 25"/>
          <p:cNvSpPr/>
          <p:nvPr/>
        </p:nvSpPr>
        <p:spPr>
          <a:xfrm>
            <a:off x="457200" y="3108960"/>
            <a:ext cx="8229600" cy="1152144"/>
          </a:xfrm>
          <a:prstGeom prst="roundRect">
            <a:avLst>
              <a:gd name="adj" fmla="val 3968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457200" y="3218688"/>
            <a:ext cx="8229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spc="100" kern="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检验标准 · 一问见分晓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457200" y="3474720"/>
            <a:ext cx="82296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「今天的工作，离开 AI 工具，还转得动吗？」</a:t>
            </a:r>
            <a:endParaRPr lang="en-US" sz="1700" dirty="0"/>
          </a:p>
        </p:txBody>
      </p:sp>
      <p:sp>
        <p:nvSpPr>
          <p:cNvPr id="32" name="Text 28"/>
          <p:cNvSpPr/>
          <p:nvPr/>
        </p:nvSpPr>
        <p:spPr>
          <a:xfrm>
            <a:off x="457200" y="3895344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离得开 —— AI 还只是你的玩具；离不开 —— AI 才真正成了你的生产力。</a:t>
            </a:r>
            <a:endParaRPr lang="en-US" sz="1050" dirty="0"/>
          </a:p>
        </p:txBody>
      </p:sp>
      <p:sp>
        <p:nvSpPr>
          <p:cNvPr id="33" name="Shape 29"/>
          <p:cNvSpPr/>
          <p:nvPr/>
        </p:nvSpPr>
        <p:spPr>
          <a:xfrm>
            <a:off x="457200" y="4443984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594360" y="4443984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给自己立个小目标：先让一件日常工作「离不开 AI」—— 接下来：三个好习惯 + 场景双清单。</a:t>
            </a:r>
            <a:endParaRPr lang="en-US" sz="1100" dirty="0"/>
          </a:p>
        </p:txBody>
      </p:sp>
      <p:sp>
        <p:nvSpPr>
          <p:cNvPr id="35" name="Text 31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6" name="Text 32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34 / 41</a:t>
            </a:r>
            <a:endParaRPr lang="en-US" sz="7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AI 的三个好习惯 —— 高手都这么干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写提示词 · 会提问 · 多思考 —— 同样的工具，不同的人用出十倍差距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679192" cy="324612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0080" y="1161288"/>
            <a:ext cx="23134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spc="100" kern="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习惯一</a:t>
            </a:r>
            <a:endParaRPr lang="en-US" sz="900" dirty="0"/>
          </a:p>
        </p:txBody>
      </p:sp>
      <p:sp>
        <p:nvSpPr>
          <p:cNvPr id="8" name="Text 4"/>
          <p:cNvSpPr/>
          <p:nvPr/>
        </p:nvSpPr>
        <p:spPr>
          <a:xfrm>
            <a:off x="640080" y="1380744"/>
            <a:ext cx="23134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先写提示词，再要结果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640080" y="1691640"/>
            <a:ext cx="23134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像导演写脚本，而不是碰运气</a:t>
            </a:r>
            <a:endParaRPr lang="en-US" sz="900" dirty="0"/>
          </a:p>
        </p:txBody>
      </p:sp>
      <p:sp>
        <p:nvSpPr>
          <p:cNvPr id="10" name="Text 6"/>
          <p:cNvSpPr/>
          <p:nvPr/>
        </p:nvSpPr>
        <p:spPr>
          <a:xfrm>
            <a:off x="640080" y="2020824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例：AI 做视频</a:t>
            </a:r>
            <a:endParaRPr lang="en-US" sz="1050" dirty="0"/>
          </a:p>
        </p:txBody>
      </p:sp>
      <p:sp>
        <p:nvSpPr>
          <p:cNvPr id="11" name="Text 7"/>
          <p:cNvSpPr/>
          <p:nvPr/>
        </p:nvSpPr>
        <p:spPr>
          <a:xfrm>
            <a:off x="640080" y="2267712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先写提示词脚本（主题 / 分镜 / 风格），再交给文生视频出片</a:t>
            </a:r>
            <a:endParaRPr lang="en-US" sz="850" dirty="0"/>
          </a:p>
        </p:txBody>
      </p:sp>
      <p:sp>
        <p:nvSpPr>
          <p:cNvPr id="12" name="Text 8"/>
          <p:cNvSpPr/>
          <p:nvPr/>
        </p:nvSpPr>
        <p:spPr>
          <a:xfrm>
            <a:off x="640080" y="2770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四要素写全</a:t>
            </a:r>
            <a:endParaRPr lang="en-US" sz="1050" dirty="0"/>
          </a:p>
        </p:txBody>
      </p:sp>
      <p:sp>
        <p:nvSpPr>
          <p:cNvPr id="13" name="Text 9"/>
          <p:cNvSpPr/>
          <p:nvPr/>
        </p:nvSpPr>
        <p:spPr>
          <a:xfrm>
            <a:off x="640080" y="3017520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角色 · 背景 · 任务 · 要求（格式 / 风格 / 约束）</a:t>
            </a:r>
            <a:endParaRPr lang="en-US" sz="850" dirty="0"/>
          </a:p>
        </p:txBody>
      </p:sp>
      <p:sp>
        <p:nvSpPr>
          <p:cNvPr id="14" name="Text 10"/>
          <p:cNvSpPr/>
          <p:nvPr/>
        </p:nvSpPr>
        <p:spPr>
          <a:xfrm>
            <a:off x="640080" y="352044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一次写清楚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640080" y="376732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胜过十次反复修改 —— 省时间，也省 Token</a:t>
            </a:r>
            <a:endParaRPr lang="en-US" sz="850" dirty="0"/>
          </a:p>
        </p:txBody>
      </p:sp>
      <p:sp>
        <p:nvSpPr>
          <p:cNvPr id="16" name="Shape 12"/>
          <p:cNvSpPr/>
          <p:nvPr/>
        </p:nvSpPr>
        <p:spPr>
          <a:xfrm>
            <a:off x="3259836" y="1051560"/>
            <a:ext cx="2679192" cy="324612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3442716" y="1161288"/>
            <a:ext cx="23134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spc="100" kern="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习惯二</a:t>
            </a:r>
            <a:endParaRPr lang="en-US" sz="900" dirty="0"/>
          </a:p>
        </p:txBody>
      </p:sp>
      <p:sp>
        <p:nvSpPr>
          <p:cNvPr id="18" name="Text 14"/>
          <p:cNvSpPr/>
          <p:nvPr/>
        </p:nvSpPr>
        <p:spPr>
          <a:xfrm>
            <a:off x="3442716" y="1380744"/>
            <a:ext cx="23134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学会提问，比答案重要</a:t>
            </a:r>
            <a:endParaRPr lang="en-US" sz="1350" dirty="0"/>
          </a:p>
        </p:txBody>
      </p:sp>
      <p:sp>
        <p:nvSpPr>
          <p:cNvPr id="19" name="Text 15"/>
          <p:cNvSpPr/>
          <p:nvPr/>
        </p:nvSpPr>
        <p:spPr>
          <a:xfrm>
            <a:off x="3442716" y="1691640"/>
            <a:ext cx="23134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问题的质量 = 答案的质量</a:t>
            </a:r>
            <a:endParaRPr lang="en-US" sz="900" dirty="0"/>
          </a:p>
        </p:txBody>
      </p:sp>
      <p:sp>
        <p:nvSpPr>
          <p:cNvPr id="20" name="Text 16"/>
          <p:cNvSpPr/>
          <p:nvPr/>
        </p:nvSpPr>
        <p:spPr>
          <a:xfrm>
            <a:off x="3442716" y="2020824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问得具体</a:t>
            </a:r>
            <a:endParaRPr lang="en-US" sz="1050" dirty="0"/>
          </a:p>
        </p:txBody>
      </p:sp>
      <p:sp>
        <p:nvSpPr>
          <p:cNvPr id="21" name="Text 17"/>
          <p:cNvSpPr/>
          <p:nvPr/>
        </p:nvSpPr>
        <p:spPr>
          <a:xfrm>
            <a:off x="3442716" y="2267712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给背景、给目标、给约束，不要只丢一句话</a:t>
            </a: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3442716" y="2770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学会追问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3442716" y="3017520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要解释、要对比、要 A/B 方案，不满意就继续问</a:t>
            </a:r>
            <a:endParaRPr lang="en-US" sz="850" dirty="0"/>
          </a:p>
        </p:txBody>
      </p:sp>
      <p:sp>
        <p:nvSpPr>
          <p:cNvPr id="24" name="Text 20"/>
          <p:cNvSpPr/>
          <p:nvPr/>
        </p:nvSpPr>
        <p:spPr>
          <a:xfrm>
            <a:off x="3442716" y="352044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大事拆小</a:t>
            </a:r>
            <a:endParaRPr lang="en-US" sz="1050" dirty="0"/>
          </a:p>
        </p:txBody>
      </p:sp>
      <p:sp>
        <p:nvSpPr>
          <p:cNvPr id="25" name="Text 21"/>
          <p:cNvSpPr/>
          <p:nvPr/>
        </p:nvSpPr>
        <p:spPr>
          <a:xfrm>
            <a:off x="3442716" y="376732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把大问题拆成小问题，逐步逼近答案</a:t>
            </a:r>
            <a:endParaRPr lang="en-US" sz="850" dirty="0"/>
          </a:p>
        </p:txBody>
      </p:sp>
      <p:sp>
        <p:nvSpPr>
          <p:cNvPr id="26" name="Shape 22"/>
          <p:cNvSpPr/>
          <p:nvPr/>
        </p:nvSpPr>
        <p:spPr>
          <a:xfrm>
            <a:off x="6062472" y="1051560"/>
            <a:ext cx="2679192" cy="324612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6245352" y="1161288"/>
            <a:ext cx="2313432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spc="100" kern="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习惯三</a:t>
            </a:r>
            <a:endParaRPr lang="en-US" sz="900" dirty="0"/>
          </a:p>
        </p:txBody>
      </p:sp>
      <p:sp>
        <p:nvSpPr>
          <p:cNvPr id="28" name="Text 24"/>
          <p:cNvSpPr/>
          <p:nvPr/>
        </p:nvSpPr>
        <p:spPr>
          <a:xfrm>
            <a:off x="6245352" y="1380744"/>
            <a:ext cx="23134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把时间花在思考上</a:t>
            </a:r>
            <a:endParaRPr lang="en-US" sz="1350" dirty="0"/>
          </a:p>
        </p:txBody>
      </p:sp>
      <p:sp>
        <p:nvSpPr>
          <p:cNvPr id="29" name="Text 25"/>
          <p:cNvSpPr/>
          <p:nvPr/>
        </p:nvSpPr>
        <p:spPr>
          <a:xfrm>
            <a:off x="6245352" y="1691640"/>
            <a:ext cx="231343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干活，人想问题</a:t>
            </a:r>
            <a:endParaRPr lang="en-US" sz="900" dirty="0"/>
          </a:p>
        </p:txBody>
      </p:sp>
      <p:sp>
        <p:nvSpPr>
          <p:cNvPr id="30" name="Text 26"/>
          <p:cNvSpPr/>
          <p:nvPr/>
        </p:nvSpPr>
        <p:spPr>
          <a:xfrm>
            <a:off x="6245352" y="2020824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审逻辑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6245352" y="2267712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结论是否闭环？论据是否经得起推敲？</a:t>
            </a:r>
            <a:endParaRPr lang="en-US" sz="850" dirty="0"/>
          </a:p>
        </p:txBody>
      </p:sp>
      <p:sp>
        <p:nvSpPr>
          <p:cNvPr id="32" name="Text 28"/>
          <p:cNvSpPr/>
          <p:nvPr/>
        </p:nvSpPr>
        <p:spPr>
          <a:xfrm>
            <a:off x="6245352" y="2770632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提高度</a:t>
            </a:r>
            <a:endParaRPr lang="en-US" sz="1050" dirty="0"/>
          </a:p>
        </p:txBody>
      </p:sp>
      <p:sp>
        <p:nvSpPr>
          <p:cNvPr id="33" name="Text 29"/>
          <p:cNvSpPr/>
          <p:nvPr/>
        </p:nvSpPr>
        <p:spPr>
          <a:xfrm>
            <a:off x="6245352" y="3017520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先想清楚「要什么」，再让 AI 解决「怎么做」</a:t>
            </a:r>
            <a:endParaRPr lang="en-US" sz="850" dirty="0"/>
          </a:p>
        </p:txBody>
      </p:sp>
      <p:sp>
        <p:nvSpPr>
          <p:cNvPr id="34" name="Text 30"/>
          <p:cNvSpPr/>
          <p:nvPr/>
        </p:nvSpPr>
        <p:spPr>
          <a:xfrm>
            <a:off x="6245352" y="3520440"/>
            <a:ext cx="231343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教会 AI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6245352" y="3767328"/>
            <a:ext cx="23134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4000"/>
              </a:lnSpc>
              <a:buNone/>
            </a:pPr>
            <a:r>
              <a:rPr lang="en-US" sz="8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把方法论沉淀成提示词与 Skill —— AI 学会你的思路，越用越懂你</a:t>
            </a:r>
            <a:endParaRPr lang="en-US" sz="850" dirty="0"/>
          </a:p>
        </p:txBody>
      </p:sp>
      <p:sp>
        <p:nvSpPr>
          <p:cNvPr id="36" name="Shape 32"/>
          <p:cNvSpPr/>
          <p:nvPr/>
        </p:nvSpPr>
        <p:spPr>
          <a:xfrm>
            <a:off x="457200" y="4443984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594360" y="4443984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工具越强，思考越值钱 —— 让 AI 替你动手，别让它替你动脑。</a:t>
            </a:r>
            <a:endParaRPr lang="en-US" sz="1150" dirty="0"/>
          </a:p>
        </p:txBody>
      </p:sp>
      <p:sp>
        <p:nvSpPr>
          <p:cNvPr id="38" name="Text 34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9" name="Text 35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35 / 41</a:t>
            </a:r>
            <a:endParaRPr lang="en-US" sz="7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好习惯怎么上手 —— 模板直接抄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一条提示词模板 + 一个提问公式 + 一个思考闭环 —— 五分钟就能体会差别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4023360" cy="3246120"/>
          </a:xfrm>
          <a:prstGeom prst="roundRect">
            <a:avLst>
              <a:gd name="adj" fmla="val 1408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58368" y="1188720"/>
            <a:ext cx="3621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习惯一实战 · 提示词模板（做视频为例）</a:t>
            </a:r>
            <a:endParaRPr lang="en-US" sz="1200" dirty="0"/>
          </a:p>
        </p:txBody>
      </p:sp>
      <p:sp>
        <p:nvSpPr>
          <p:cNvPr id="8" name="Shape 4"/>
          <p:cNvSpPr/>
          <p:nvPr/>
        </p:nvSpPr>
        <p:spPr>
          <a:xfrm>
            <a:off x="658368" y="1554480"/>
            <a:ext cx="3621024" cy="1755648"/>
          </a:xfrm>
          <a:prstGeom prst="roundRect">
            <a:avLst>
              <a:gd name="adj" fmla="val 2604"/>
            </a:avLst>
          </a:prstGeom>
          <a:solidFill>
            <a:srgbClr val="0A1228"/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841248" y="1664208"/>
            <a:ext cx="32918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spcAft>
                <a:spcPts val="9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角色：</a:t>
            </a:r>
            <a:pPr algn="l" indent="0" marL="0">
              <a:spcAft>
                <a:spcPts val="9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你是一位短视频导演</a:t>
            </a:r>
            <a:endParaRPr lang="en-US" sz="1000" dirty="0"/>
          </a:p>
          <a:p>
            <a:pPr algn="l" indent="0" marL="0">
              <a:spcAft>
                <a:spcPts val="9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背景：</a:t>
            </a:r>
            <a:pPr algn="l" indent="0" marL="0">
              <a:spcAft>
                <a:spcPts val="9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为深圳青年科创活动做宣传片</a:t>
            </a:r>
            <a:endParaRPr lang="en-US" sz="1000" dirty="0"/>
          </a:p>
          <a:p>
            <a:pPr algn="l" indent="0" marL="0">
              <a:spcAft>
                <a:spcPts val="9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任务：</a:t>
            </a:r>
            <a:pPr algn="l" indent="0" marL="0">
              <a:spcAft>
                <a:spcPts val="9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 30 秒视频分镜脚本</a:t>
            </a:r>
            <a:endParaRPr lang="en-US" sz="1000" dirty="0"/>
          </a:p>
          <a:p>
            <a:pPr algn="l" indent="0" marL="0">
              <a:spcAft>
                <a:spcPts val="900"/>
              </a:spcAft>
              <a:buNone/>
            </a:pPr>
            <a:r>
              <a:rPr lang="en-US" sz="10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要求：</a:t>
            </a:r>
            <a:pPr algn="l" indent="0" marL="0">
              <a:spcAft>
                <a:spcPts val="900"/>
              </a:spcAft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个镜头 · 科技热血风 · 结尾出 Slogan</a:t>
            </a:r>
            <a:endParaRPr lang="en-US" sz="1000" dirty="0"/>
          </a:p>
        </p:txBody>
      </p:sp>
      <p:sp>
        <p:nvSpPr>
          <p:cNvPr id="10" name="Text 6"/>
          <p:cNvSpPr/>
          <p:nvPr/>
        </p:nvSpPr>
        <p:spPr>
          <a:xfrm>
            <a:off x="658368" y="3474720"/>
            <a:ext cx="3621024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95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脚本确认后交给文生视频出片 —— 先脚本后成片，一次到位。</a:t>
            </a:r>
            <a:endParaRPr lang="en-US" sz="950" dirty="0"/>
          </a:p>
        </p:txBody>
      </p:sp>
      <p:sp>
        <p:nvSpPr>
          <p:cNvPr id="11" name="Shape 7"/>
          <p:cNvSpPr/>
          <p:nvPr/>
        </p:nvSpPr>
        <p:spPr>
          <a:xfrm>
            <a:off x="4663440" y="1051560"/>
            <a:ext cx="4023360" cy="1536192"/>
          </a:xfrm>
          <a:prstGeom prst="roundRect">
            <a:avLst>
              <a:gd name="adj" fmla="val 297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4864608" y="1170432"/>
            <a:ext cx="36210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习惯二实战 · 提问公式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4864608" y="1481328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4864608" y="1481328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背景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5632704" y="1481328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5797296" y="1481328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5797296" y="1481328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</a:t>
            </a:r>
            <a:endParaRPr lang="en-US" sz="1050" dirty="0"/>
          </a:p>
        </p:txBody>
      </p:sp>
      <p:sp>
        <p:nvSpPr>
          <p:cNvPr id="18" name="Text 14"/>
          <p:cNvSpPr/>
          <p:nvPr/>
        </p:nvSpPr>
        <p:spPr>
          <a:xfrm>
            <a:off x="6565392" y="1481328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200" dirty="0"/>
          </a:p>
        </p:txBody>
      </p:sp>
      <p:sp>
        <p:nvSpPr>
          <p:cNvPr id="19" name="Shape 15"/>
          <p:cNvSpPr/>
          <p:nvPr/>
        </p:nvSpPr>
        <p:spPr>
          <a:xfrm>
            <a:off x="6729984" y="1481328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0" name="Text 16"/>
          <p:cNvSpPr/>
          <p:nvPr/>
        </p:nvSpPr>
        <p:spPr>
          <a:xfrm>
            <a:off x="6729984" y="1481328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约束</a:t>
            </a:r>
            <a:endParaRPr lang="en-US" sz="1050" dirty="0"/>
          </a:p>
        </p:txBody>
      </p:sp>
      <p:sp>
        <p:nvSpPr>
          <p:cNvPr id="21" name="Text 17"/>
          <p:cNvSpPr/>
          <p:nvPr/>
        </p:nvSpPr>
        <p:spPr>
          <a:xfrm>
            <a:off x="7498080" y="1481328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+</a:t>
            </a:r>
            <a:endParaRPr lang="en-US" sz="1200" dirty="0"/>
          </a:p>
        </p:txBody>
      </p:sp>
      <p:sp>
        <p:nvSpPr>
          <p:cNvPr id="22" name="Shape 18"/>
          <p:cNvSpPr/>
          <p:nvPr/>
        </p:nvSpPr>
        <p:spPr>
          <a:xfrm>
            <a:off x="7662672" y="1481328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3" name="Text 19"/>
          <p:cNvSpPr/>
          <p:nvPr/>
        </p:nvSpPr>
        <p:spPr>
          <a:xfrm>
            <a:off x="7662672" y="1481328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输出格式</a:t>
            </a:r>
            <a:endParaRPr lang="en-US" sz="1050" dirty="0"/>
          </a:p>
        </p:txBody>
      </p:sp>
      <p:sp>
        <p:nvSpPr>
          <p:cNvPr id="24" name="Text 20"/>
          <p:cNvSpPr/>
          <p:nvPr/>
        </p:nvSpPr>
        <p:spPr>
          <a:xfrm>
            <a:off x="4864608" y="1920240"/>
            <a:ext cx="362102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追问三连：为什么这样建议 · 还有别的方案吗 · 哪个更适合我</a:t>
            </a:r>
            <a:endParaRPr lang="en-US" sz="900" dirty="0"/>
          </a:p>
        </p:txBody>
      </p:sp>
      <p:sp>
        <p:nvSpPr>
          <p:cNvPr id="25" name="Shape 21"/>
          <p:cNvSpPr/>
          <p:nvPr/>
        </p:nvSpPr>
        <p:spPr>
          <a:xfrm>
            <a:off x="4663440" y="2743200"/>
            <a:ext cx="4023360" cy="1554480"/>
          </a:xfrm>
          <a:prstGeom prst="roundRect">
            <a:avLst>
              <a:gd name="adj" fmla="val 2941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4864608" y="2862072"/>
            <a:ext cx="3621024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习惯三实战 · 思考闭环四步</a:t>
            </a:r>
            <a:endParaRPr lang="en-US" sz="1200" dirty="0"/>
          </a:p>
        </p:txBody>
      </p:sp>
      <p:sp>
        <p:nvSpPr>
          <p:cNvPr id="27" name="Shape 23"/>
          <p:cNvSpPr/>
          <p:nvPr/>
        </p:nvSpPr>
        <p:spPr>
          <a:xfrm>
            <a:off x="4864608" y="3182112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28" name="Text 24"/>
          <p:cNvSpPr/>
          <p:nvPr/>
        </p:nvSpPr>
        <p:spPr>
          <a:xfrm>
            <a:off x="4864608" y="3182112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定目标</a:t>
            </a:r>
            <a:endParaRPr lang="en-US" sz="1050" dirty="0"/>
          </a:p>
        </p:txBody>
      </p:sp>
      <p:sp>
        <p:nvSpPr>
          <p:cNvPr id="29" name="Text 25"/>
          <p:cNvSpPr/>
          <p:nvPr/>
        </p:nvSpPr>
        <p:spPr>
          <a:xfrm>
            <a:off x="5632704" y="3182112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100" dirty="0"/>
          </a:p>
        </p:txBody>
      </p:sp>
      <p:sp>
        <p:nvSpPr>
          <p:cNvPr id="30" name="Shape 26"/>
          <p:cNvSpPr/>
          <p:nvPr/>
        </p:nvSpPr>
        <p:spPr>
          <a:xfrm>
            <a:off x="5797296" y="3182112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797296" y="3182112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初稿</a:t>
            </a:r>
            <a:endParaRPr lang="en-US" sz="1050" dirty="0"/>
          </a:p>
        </p:txBody>
      </p:sp>
      <p:sp>
        <p:nvSpPr>
          <p:cNvPr id="32" name="Text 28"/>
          <p:cNvSpPr/>
          <p:nvPr/>
        </p:nvSpPr>
        <p:spPr>
          <a:xfrm>
            <a:off x="6565392" y="3182112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100" dirty="0"/>
          </a:p>
        </p:txBody>
      </p:sp>
      <p:sp>
        <p:nvSpPr>
          <p:cNvPr id="33" name="Shape 29"/>
          <p:cNvSpPr/>
          <p:nvPr/>
        </p:nvSpPr>
        <p:spPr>
          <a:xfrm>
            <a:off x="6729984" y="3182112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6729984" y="3182112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人审逻辑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7498080" y="3182112"/>
            <a:ext cx="1828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100" dirty="0"/>
          </a:p>
        </p:txBody>
      </p:sp>
      <p:sp>
        <p:nvSpPr>
          <p:cNvPr id="36" name="Shape 32"/>
          <p:cNvSpPr/>
          <p:nvPr/>
        </p:nvSpPr>
        <p:spPr>
          <a:xfrm>
            <a:off x="7662672" y="3182112"/>
            <a:ext cx="786384" cy="310896"/>
          </a:xfrm>
          <a:prstGeom prst="roundRect">
            <a:avLst>
              <a:gd name="adj" fmla="val 17647"/>
            </a:avLst>
          </a:prstGeom>
          <a:solidFill>
            <a:srgbClr val="121E40">
              <a:alpha val="84000"/>
            </a:srgbClr>
          </a:solidFill>
          <a:ln w="15240">
            <a:solidFill>
              <a:srgbClr val="53C1EC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7662672" y="3182112"/>
            <a:ext cx="786384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反馈沉淀</a:t>
            </a:r>
            <a:endParaRPr lang="en-US" sz="1050" dirty="0"/>
          </a:p>
        </p:txBody>
      </p:sp>
      <p:sp>
        <p:nvSpPr>
          <p:cNvPr id="38" name="Text 34"/>
          <p:cNvSpPr/>
          <p:nvPr/>
        </p:nvSpPr>
        <p:spPr>
          <a:xfrm>
            <a:off x="4864608" y="3621024"/>
            <a:ext cx="3621024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90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审什么：逻辑是否闭环、有无遗漏 · 沉淀什么：把修正写回提示词 —— AI 越用越懂你。</a:t>
            </a:r>
            <a:endParaRPr lang="en-US" sz="900" dirty="0"/>
          </a:p>
        </p:txBody>
      </p:sp>
      <p:sp>
        <p:nvSpPr>
          <p:cNvPr id="39" name="Shape 35"/>
          <p:cNvSpPr/>
          <p:nvPr/>
        </p:nvSpPr>
        <p:spPr>
          <a:xfrm>
            <a:off x="457200" y="4443984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40" name="Text 36"/>
          <p:cNvSpPr/>
          <p:nvPr/>
        </p:nvSpPr>
        <p:spPr>
          <a:xfrm>
            <a:off x="594360" y="4443984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今天就试：挑一件手头的活，按模板写一条提示词发给 AI —— 五分钟就能体会差别。</a:t>
            </a:r>
            <a:endParaRPr lang="en-US" sz="1150" dirty="0"/>
          </a:p>
        </p:txBody>
      </p:sp>
      <p:sp>
        <p:nvSpPr>
          <p:cNvPr id="41" name="Text 37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42" name="Text 38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36 / 41</a:t>
            </a:r>
            <a:endParaRPr lang="en-US" sz="7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一页看懂 —— 年轻人怎么用好 AI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动手前想清楚三件事：场景选 Agent · 成本选模型 · 习惯靠养成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24128"/>
            <a:ext cx="2679192" cy="329184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21792" y="113385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第一问 · 选哪个 Agent？</a:t>
            </a:r>
            <a:endParaRPr lang="en-US" sz="1250" dirty="0"/>
          </a:p>
        </p:txBody>
      </p:sp>
      <p:sp>
        <p:nvSpPr>
          <p:cNvPr id="8" name="Text 4"/>
          <p:cNvSpPr/>
          <p:nvPr/>
        </p:nvSpPr>
        <p:spPr>
          <a:xfrm>
            <a:off x="621792" y="1417320"/>
            <a:ext cx="2350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看场景定入口</a:t>
            </a:r>
            <a:endParaRPr lang="en-US" sz="850" dirty="0"/>
          </a:p>
        </p:txBody>
      </p:sp>
      <p:sp>
        <p:nvSpPr>
          <p:cNvPr id="9" name="Shape 5"/>
          <p:cNvSpPr/>
          <p:nvPr/>
        </p:nvSpPr>
        <p:spPr>
          <a:xfrm>
            <a:off x="585216" y="1719072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713232" y="1773936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随手体验 · 轻任务</a:t>
            </a:r>
            <a:endParaRPr lang="en-US" sz="750" dirty="0"/>
          </a:p>
        </p:txBody>
      </p:sp>
      <p:sp>
        <p:nvSpPr>
          <p:cNvPr id="11" name="Text 7"/>
          <p:cNvSpPr/>
          <p:nvPr/>
        </p:nvSpPr>
        <p:spPr>
          <a:xfrm>
            <a:off x="713232" y="1965960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X-Agent 浏览器（免费即开即用）</a:t>
            </a:r>
            <a:endParaRPr lang="en-US" sz="900" dirty="0"/>
          </a:p>
        </p:txBody>
      </p:sp>
      <p:sp>
        <p:nvSpPr>
          <p:cNvPr id="12" name="Shape 8"/>
          <p:cNvSpPr/>
          <p:nvPr/>
        </p:nvSpPr>
        <p:spPr>
          <a:xfrm>
            <a:off x="585216" y="2350008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713232" y="2404872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日常办公 · 文档表格</a:t>
            </a:r>
            <a:endParaRPr lang="en-US" sz="750" dirty="0"/>
          </a:p>
        </p:txBody>
      </p:sp>
      <p:sp>
        <p:nvSpPr>
          <p:cNvPr id="14" name="Text 10"/>
          <p:cNvSpPr/>
          <p:nvPr/>
        </p:nvSpPr>
        <p:spPr>
          <a:xfrm>
            <a:off x="713232" y="2596896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Sowork 桌面工作台</a:t>
            </a:r>
            <a:endParaRPr lang="en-US" sz="900" dirty="0"/>
          </a:p>
        </p:txBody>
      </p:sp>
      <p:sp>
        <p:nvSpPr>
          <p:cNvPr id="15" name="Shape 11"/>
          <p:cNvSpPr/>
          <p:nvPr/>
        </p:nvSpPr>
        <p:spPr>
          <a:xfrm>
            <a:off x="585216" y="2980944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713232" y="3035808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写代码 · 技术开发</a:t>
            </a:r>
            <a:endParaRPr lang="en-US" sz="750" dirty="0"/>
          </a:p>
        </p:txBody>
      </p:sp>
      <p:sp>
        <p:nvSpPr>
          <p:cNvPr id="17" name="Text 13"/>
          <p:cNvSpPr/>
          <p:nvPr/>
        </p:nvSpPr>
        <p:spPr>
          <a:xfrm>
            <a:off x="713232" y="3227832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编程 Agent（Claude Code 等）</a:t>
            </a:r>
            <a:endParaRPr lang="en-US" sz="900" dirty="0"/>
          </a:p>
        </p:txBody>
      </p:sp>
      <p:sp>
        <p:nvSpPr>
          <p:cNvPr id="18" name="Shape 14"/>
          <p:cNvSpPr/>
          <p:nvPr/>
        </p:nvSpPr>
        <p:spPr>
          <a:xfrm>
            <a:off x="585216" y="3611880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713232" y="3666744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团队流程 · 复用沉淀</a:t>
            </a:r>
            <a:endParaRPr lang="en-US" sz="750" dirty="0"/>
          </a:p>
        </p:txBody>
      </p:sp>
      <p:sp>
        <p:nvSpPr>
          <p:cNvPr id="20" name="Text 16"/>
          <p:cNvSpPr/>
          <p:nvPr/>
        </p:nvSpPr>
        <p:spPr>
          <a:xfrm>
            <a:off x="713232" y="3858768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X-Design 流程编排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3259836" y="1024128"/>
            <a:ext cx="2679192" cy="329184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3424428" y="113385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第二问 · 选哪个模型？</a:t>
            </a:r>
            <a:endParaRPr lang="en-US" sz="1250" dirty="0"/>
          </a:p>
        </p:txBody>
      </p:sp>
      <p:sp>
        <p:nvSpPr>
          <p:cNvPr id="23" name="Text 19"/>
          <p:cNvSpPr/>
          <p:nvPr/>
        </p:nvSpPr>
        <p:spPr>
          <a:xfrm>
            <a:off x="3424428" y="1417320"/>
            <a:ext cx="2350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看成本 + 合规</a:t>
            </a:r>
            <a:endParaRPr lang="en-US" sz="850" dirty="0"/>
          </a:p>
        </p:txBody>
      </p:sp>
      <p:sp>
        <p:nvSpPr>
          <p:cNvPr id="24" name="Shape 20"/>
          <p:cNvSpPr/>
          <p:nvPr/>
        </p:nvSpPr>
        <p:spPr>
          <a:xfrm>
            <a:off x="3387852" y="1719072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53C1EC"/>
            </a:solidFill>
            <a:prstDash val="solid"/>
          </a:ln>
        </p:spPr>
      </p:sp>
      <p:sp>
        <p:nvSpPr>
          <p:cNvPr id="25" name="Text 21"/>
          <p:cNvSpPr/>
          <p:nvPr/>
        </p:nvSpPr>
        <p:spPr>
          <a:xfrm>
            <a:off x="3515868" y="1773936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合规前提</a:t>
            </a:r>
            <a:endParaRPr lang="en-US" sz="750" dirty="0"/>
          </a:p>
        </p:txBody>
      </p:sp>
      <p:sp>
        <p:nvSpPr>
          <p:cNvPr id="26" name="Text 22"/>
          <p:cNvSpPr/>
          <p:nvPr/>
        </p:nvSpPr>
        <p:spPr>
          <a:xfrm>
            <a:off x="3515868" y="1965960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国内业务用国产模型 · 海外用海外</a:t>
            </a:r>
            <a:endParaRPr lang="en-US" sz="900" dirty="0"/>
          </a:p>
        </p:txBody>
      </p:sp>
      <p:sp>
        <p:nvSpPr>
          <p:cNvPr id="27" name="Shape 23"/>
          <p:cNvSpPr/>
          <p:nvPr/>
        </p:nvSpPr>
        <p:spPr>
          <a:xfrm>
            <a:off x="3387852" y="2350008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28" name="Text 24"/>
          <p:cNvSpPr/>
          <p:nvPr/>
        </p:nvSpPr>
        <p:spPr>
          <a:xfrm>
            <a:off x="3515868" y="2404872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难题 · 关键产出</a:t>
            </a:r>
            <a:endParaRPr lang="en-US" sz="750" dirty="0"/>
          </a:p>
        </p:txBody>
      </p:sp>
      <p:sp>
        <p:nvSpPr>
          <p:cNvPr id="29" name="Text 25"/>
          <p:cNvSpPr/>
          <p:nvPr/>
        </p:nvSpPr>
        <p:spPr>
          <a:xfrm>
            <a:off x="3515868" y="2596896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旗舰档：一次做对反而最省</a:t>
            </a:r>
            <a:endParaRPr lang="en-US" sz="900" dirty="0"/>
          </a:p>
        </p:txBody>
      </p:sp>
      <p:sp>
        <p:nvSpPr>
          <p:cNvPr id="30" name="Shape 26"/>
          <p:cNvSpPr/>
          <p:nvPr/>
        </p:nvSpPr>
        <p:spPr>
          <a:xfrm>
            <a:off x="3387852" y="2980944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3515868" y="3035808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日常任务</a:t>
            </a:r>
            <a:endParaRPr lang="en-US" sz="750" dirty="0"/>
          </a:p>
        </p:txBody>
      </p:sp>
      <p:sp>
        <p:nvSpPr>
          <p:cNvPr id="32" name="Text 28"/>
          <p:cNvSpPr/>
          <p:nvPr/>
        </p:nvSpPr>
        <p:spPr>
          <a:xfrm>
            <a:off x="3515868" y="3227832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主力档：性价比最优</a:t>
            </a:r>
            <a:endParaRPr lang="en-US" sz="900" dirty="0"/>
          </a:p>
        </p:txBody>
      </p:sp>
      <p:sp>
        <p:nvSpPr>
          <p:cNvPr id="33" name="Shape 29"/>
          <p:cNvSpPr/>
          <p:nvPr/>
        </p:nvSpPr>
        <p:spPr>
          <a:xfrm>
            <a:off x="3387852" y="3611880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3515868" y="3666744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 · 海量调用</a:t>
            </a:r>
            <a:endParaRPr lang="en-US" sz="750" dirty="0"/>
          </a:p>
        </p:txBody>
      </p:sp>
      <p:sp>
        <p:nvSpPr>
          <p:cNvPr id="35" name="Text 31"/>
          <p:cNvSpPr/>
          <p:nvPr/>
        </p:nvSpPr>
        <p:spPr>
          <a:xfrm>
            <a:off x="3515868" y="3858768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轻量档 + 缓存：省 10–100 倍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6062472" y="1024128"/>
            <a:ext cx="2679192" cy="3291840"/>
          </a:xfrm>
          <a:prstGeom prst="roundRect">
            <a:avLst>
              <a:gd name="adj" fmla="val 170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6227064" y="1133856"/>
            <a:ext cx="235000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第三问 · 习惯养成了吗？</a:t>
            </a:r>
            <a:endParaRPr lang="en-US" sz="1250" dirty="0"/>
          </a:p>
        </p:txBody>
      </p:sp>
      <p:sp>
        <p:nvSpPr>
          <p:cNvPr id="38" name="Text 34"/>
          <p:cNvSpPr/>
          <p:nvPr/>
        </p:nvSpPr>
        <p:spPr>
          <a:xfrm>
            <a:off x="6227064" y="1417320"/>
            <a:ext cx="2350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850" dirty="0">
                <a:solidFill>
                  <a:srgbClr val="93A8D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看自己每天的动作</a:t>
            </a:r>
            <a:endParaRPr lang="en-US" sz="850" dirty="0"/>
          </a:p>
        </p:txBody>
      </p:sp>
      <p:sp>
        <p:nvSpPr>
          <p:cNvPr id="39" name="Shape 35"/>
          <p:cNvSpPr/>
          <p:nvPr/>
        </p:nvSpPr>
        <p:spPr>
          <a:xfrm>
            <a:off x="6190488" y="1719072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40" name="Text 36"/>
          <p:cNvSpPr/>
          <p:nvPr/>
        </p:nvSpPr>
        <p:spPr>
          <a:xfrm>
            <a:off x="6318504" y="1773936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动手前</a:t>
            </a:r>
            <a:endParaRPr lang="en-US" sz="750" dirty="0"/>
          </a:p>
        </p:txBody>
      </p:sp>
      <p:sp>
        <p:nvSpPr>
          <p:cNvPr id="41" name="Text 37"/>
          <p:cNvSpPr/>
          <p:nvPr/>
        </p:nvSpPr>
        <p:spPr>
          <a:xfrm>
            <a:off x="6318504" y="1965960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先写提示词脚本，再要结果</a:t>
            </a:r>
            <a:endParaRPr lang="en-US" sz="900" dirty="0"/>
          </a:p>
        </p:txBody>
      </p:sp>
      <p:sp>
        <p:nvSpPr>
          <p:cNvPr id="42" name="Shape 38"/>
          <p:cNvSpPr/>
          <p:nvPr/>
        </p:nvSpPr>
        <p:spPr>
          <a:xfrm>
            <a:off x="6190488" y="2350008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43" name="Text 39"/>
          <p:cNvSpPr/>
          <p:nvPr/>
        </p:nvSpPr>
        <p:spPr>
          <a:xfrm>
            <a:off x="6318504" y="2404872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对话中</a:t>
            </a:r>
            <a:endParaRPr lang="en-US" sz="750" dirty="0"/>
          </a:p>
        </p:txBody>
      </p:sp>
      <p:sp>
        <p:nvSpPr>
          <p:cNvPr id="44" name="Text 40"/>
          <p:cNvSpPr/>
          <p:nvPr/>
        </p:nvSpPr>
        <p:spPr>
          <a:xfrm>
            <a:off x="6318504" y="2596896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会提问、会追问、大事拆小</a:t>
            </a:r>
            <a:endParaRPr lang="en-US" sz="900" dirty="0"/>
          </a:p>
        </p:txBody>
      </p:sp>
      <p:sp>
        <p:nvSpPr>
          <p:cNvPr id="45" name="Shape 41"/>
          <p:cNvSpPr/>
          <p:nvPr/>
        </p:nvSpPr>
        <p:spPr>
          <a:xfrm>
            <a:off x="6190488" y="2980944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46" name="Text 42"/>
          <p:cNvSpPr/>
          <p:nvPr/>
        </p:nvSpPr>
        <p:spPr>
          <a:xfrm>
            <a:off x="6318504" y="3035808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完成后</a:t>
            </a:r>
            <a:endParaRPr lang="en-US" sz="750" dirty="0"/>
          </a:p>
        </p:txBody>
      </p:sp>
      <p:sp>
        <p:nvSpPr>
          <p:cNvPr id="47" name="Text 43"/>
          <p:cNvSpPr/>
          <p:nvPr/>
        </p:nvSpPr>
        <p:spPr>
          <a:xfrm>
            <a:off x="6318504" y="3227832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审逻辑 · 提高度 · 反馈沉淀</a:t>
            </a:r>
            <a:endParaRPr lang="en-US" sz="900" dirty="0"/>
          </a:p>
        </p:txBody>
      </p:sp>
      <p:sp>
        <p:nvSpPr>
          <p:cNvPr id="48" name="Shape 44"/>
          <p:cNvSpPr/>
          <p:nvPr/>
        </p:nvSpPr>
        <p:spPr>
          <a:xfrm>
            <a:off x="6190488" y="3611880"/>
            <a:ext cx="2423160" cy="548640"/>
          </a:xfrm>
          <a:prstGeom prst="roundRect">
            <a:avLst>
              <a:gd name="adj" fmla="val 8333"/>
            </a:avLst>
          </a:prstGeom>
          <a:solidFill>
            <a:srgbClr val="0A1228"/>
          </a:solidFill>
          <a:ln w="7620">
            <a:solidFill>
              <a:srgbClr val="31497E"/>
            </a:solidFill>
            <a:prstDash val="solid"/>
          </a:ln>
        </p:spPr>
      </p:sp>
      <p:sp>
        <p:nvSpPr>
          <p:cNvPr id="49" name="Text 45"/>
          <p:cNvSpPr/>
          <p:nvPr/>
        </p:nvSpPr>
        <p:spPr>
          <a:xfrm>
            <a:off x="6318504" y="3666744"/>
            <a:ext cx="2167128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每天问自己</a:t>
            </a:r>
            <a:endParaRPr lang="en-US" sz="750" dirty="0"/>
          </a:p>
        </p:txBody>
      </p:sp>
      <p:sp>
        <p:nvSpPr>
          <p:cNvPr id="50" name="Text 46"/>
          <p:cNvSpPr/>
          <p:nvPr/>
        </p:nvSpPr>
        <p:spPr>
          <a:xfrm>
            <a:off x="6318504" y="3858768"/>
            <a:ext cx="21671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今天的工作，离得开 AI 吗？</a:t>
            </a:r>
            <a:endParaRPr lang="en-US" sz="900" dirty="0"/>
          </a:p>
        </p:txBody>
      </p:sp>
      <p:sp>
        <p:nvSpPr>
          <p:cNvPr id="51" name="Shape 47"/>
          <p:cNvSpPr/>
          <p:nvPr/>
        </p:nvSpPr>
        <p:spPr>
          <a:xfrm>
            <a:off x="457200" y="4480560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52" name="Text 48"/>
          <p:cNvSpPr/>
          <p:nvPr/>
        </p:nvSpPr>
        <p:spPr>
          <a:xfrm>
            <a:off x="594360" y="4480560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三问想清楚再动手：场景选 Agent · 成本选模型 · 习惯靠养成 —— 用到「离不开」，才算用好。</a:t>
            </a:r>
            <a:endParaRPr lang="en-US" sz="1100" dirty="0"/>
          </a:p>
        </p:txBody>
      </p:sp>
      <p:sp>
        <p:nvSpPr>
          <p:cNvPr id="53" name="Text 49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54" name="Text 50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37 / 41</a:t>
            </a:r>
            <a:endParaRPr lang="en-US" sz="75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用进岗位 —— 每个职位都有 AI 的具体用法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六类典型岗位 × 三个高频场景 —— 今天就能上手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21792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8" name="Text 4"/>
          <p:cNvSpPr/>
          <p:nvPr/>
        </p:nvSpPr>
        <p:spPr>
          <a:xfrm>
            <a:off x="786384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HR / 人力</a:t>
            </a:r>
            <a:endParaRPr lang="en-US" sz="1300" dirty="0"/>
          </a:p>
        </p:txBody>
      </p:sp>
      <p:sp>
        <p:nvSpPr>
          <p:cNvPr id="9" name="Text 5"/>
          <p:cNvSpPr/>
          <p:nvPr/>
        </p:nvSpPr>
        <p:spPr>
          <a:xfrm>
            <a:off x="621792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简历初筛与人岗匹配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JD、面试题一键生成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入职培训问答机器人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3232404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3396996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12" name="Text 8"/>
          <p:cNvSpPr/>
          <p:nvPr/>
        </p:nvSpPr>
        <p:spPr>
          <a:xfrm>
            <a:off x="3561588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销售 / 商务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6996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客户背调与画像速查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方案书、报价初稿生成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跟进邮件与话术润色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007608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6172200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16" name="Text 12"/>
          <p:cNvSpPr/>
          <p:nvPr/>
        </p:nvSpPr>
        <p:spPr>
          <a:xfrm>
            <a:off x="6336792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客服 / 运营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6172200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知识库智能问答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工单摘要与自动分类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高频问题话术沉淀</a:t>
            </a:r>
            <a:endParaRPr lang="en-US" sz="950" dirty="0"/>
          </a:p>
        </p:txBody>
      </p:sp>
      <p:sp>
        <p:nvSpPr>
          <p:cNvPr id="18" name="Shape 14"/>
          <p:cNvSpPr/>
          <p:nvPr/>
        </p:nvSpPr>
        <p:spPr>
          <a:xfrm>
            <a:off x="457200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621792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0" name="Text 16"/>
          <p:cNvSpPr/>
          <p:nvPr/>
        </p:nvSpPr>
        <p:spPr>
          <a:xfrm>
            <a:off x="786384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市场 / 文案</a:t>
            </a:r>
            <a:endParaRPr lang="en-US" sz="1300" dirty="0"/>
          </a:p>
        </p:txBody>
      </p:sp>
      <p:sp>
        <p:nvSpPr>
          <p:cNvPr id="21" name="Text 17"/>
          <p:cNvSpPr/>
          <p:nvPr/>
        </p:nvSpPr>
        <p:spPr>
          <a:xfrm>
            <a:off x="621792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推文海报文案多版本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短视频脚本与分镜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活动创意头脑风暴</a:t>
            </a:r>
            <a:endParaRPr lang="en-US" sz="950" dirty="0"/>
          </a:p>
        </p:txBody>
      </p:sp>
      <p:sp>
        <p:nvSpPr>
          <p:cNvPr id="22" name="Shape 18"/>
          <p:cNvSpPr/>
          <p:nvPr/>
        </p:nvSpPr>
        <p:spPr>
          <a:xfrm>
            <a:off x="3232404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Shape 19"/>
          <p:cNvSpPr/>
          <p:nvPr/>
        </p:nvSpPr>
        <p:spPr>
          <a:xfrm>
            <a:off x="3396996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4" name="Text 20"/>
          <p:cNvSpPr/>
          <p:nvPr/>
        </p:nvSpPr>
        <p:spPr>
          <a:xfrm>
            <a:off x="3561588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设计 / 创意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3396996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海报配图初稿生成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风格探索与快速改稿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产品图批量处理</a:t>
            </a:r>
            <a:endParaRPr lang="en-US" sz="950" dirty="0"/>
          </a:p>
        </p:txBody>
      </p:sp>
      <p:sp>
        <p:nvSpPr>
          <p:cNvPr id="26" name="Shape 22"/>
          <p:cNvSpPr/>
          <p:nvPr/>
        </p:nvSpPr>
        <p:spPr>
          <a:xfrm>
            <a:off x="6007608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Shape 23"/>
          <p:cNvSpPr/>
          <p:nvPr/>
        </p:nvSpPr>
        <p:spPr>
          <a:xfrm>
            <a:off x="6172200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8" name="Text 24"/>
          <p:cNvSpPr/>
          <p:nvPr/>
        </p:nvSpPr>
        <p:spPr>
          <a:xfrm>
            <a:off x="6336792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研发 / IT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6172200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代码生成与补全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Code Review 找 bug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单元测试与文档生成</a:t>
            </a:r>
            <a:endParaRPr lang="en-US" sz="950" dirty="0"/>
          </a:p>
        </p:txBody>
      </p:sp>
      <p:sp>
        <p:nvSpPr>
          <p:cNvPr id="30" name="Shape 26"/>
          <p:cNvSpPr/>
          <p:nvPr/>
        </p:nvSpPr>
        <p:spPr>
          <a:xfrm>
            <a:off x="457200" y="4526280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26280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本周行动：从自己岗位挑 1 件事，让 AI 先干一次 —— 好不好用，用了才知道。</a:t>
            </a:r>
            <a:endParaRPr lang="en-US" sz="110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38 / 41</a:t>
            </a:r>
            <a:endParaRPr lang="en-US" sz="7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用进生活 —— AI 是全能生活搭子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六类生活场景 × 三个具体例子 —— 生活即练兵场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21792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8" name="Text 4"/>
          <p:cNvSpPr/>
          <p:nvPr/>
        </p:nvSpPr>
        <p:spPr>
          <a:xfrm>
            <a:off x="786384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学习成长</a:t>
            </a:r>
            <a:endParaRPr lang="en-US" sz="1300" dirty="0"/>
          </a:p>
        </p:txBody>
      </p:sp>
      <p:sp>
        <p:nvSpPr>
          <p:cNvPr id="9" name="Text 5"/>
          <p:cNvSpPr/>
          <p:nvPr/>
        </p:nvSpPr>
        <p:spPr>
          <a:xfrm>
            <a:off x="621792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考证备考计划定制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错题讲解、举一反三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外语口语陪练对话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3232404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3396996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12" name="Text 8"/>
          <p:cNvSpPr/>
          <p:nvPr/>
        </p:nvSpPr>
        <p:spPr>
          <a:xfrm>
            <a:off x="3561588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出行旅游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3396996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行程路线一键规划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机酒比价与攻略汇总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菜单路牌实时翻译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007608" y="1051560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6172200" y="1216152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16" name="Text 12"/>
          <p:cNvSpPr/>
          <p:nvPr/>
        </p:nvSpPr>
        <p:spPr>
          <a:xfrm>
            <a:off x="6336792" y="1143000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健康生活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6172200" y="1563624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饮食运动个性建议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体检报告通俗解读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作息调整与打卡督促</a:t>
            </a:r>
            <a:endParaRPr lang="en-US" sz="950" dirty="0"/>
          </a:p>
        </p:txBody>
      </p:sp>
      <p:sp>
        <p:nvSpPr>
          <p:cNvPr id="18" name="Shape 14"/>
          <p:cNvSpPr/>
          <p:nvPr/>
        </p:nvSpPr>
        <p:spPr>
          <a:xfrm>
            <a:off x="457200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9" name="Shape 15"/>
          <p:cNvSpPr/>
          <p:nvPr/>
        </p:nvSpPr>
        <p:spPr>
          <a:xfrm>
            <a:off x="621792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0" name="Text 16"/>
          <p:cNvSpPr/>
          <p:nvPr/>
        </p:nvSpPr>
        <p:spPr>
          <a:xfrm>
            <a:off x="786384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家庭育儿</a:t>
            </a:r>
            <a:endParaRPr lang="en-US" sz="1300" dirty="0"/>
          </a:p>
        </p:txBody>
      </p:sp>
      <p:sp>
        <p:nvSpPr>
          <p:cNvPr id="21" name="Text 17"/>
          <p:cNvSpPr/>
          <p:nvPr/>
        </p:nvSpPr>
        <p:spPr>
          <a:xfrm>
            <a:off x="621792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作业辅导分步讲题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亲子活动创意点子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一周菜谱营养搭配</a:t>
            </a:r>
            <a:endParaRPr lang="en-US" sz="950" dirty="0"/>
          </a:p>
        </p:txBody>
      </p:sp>
      <p:sp>
        <p:nvSpPr>
          <p:cNvPr id="22" name="Shape 18"/>
          <p:cNvSpPr/>
          <p:nvPr/>
        </p:nvSpPr>
        <p:spPr>
          <a:xfrm>
            <a:off x="3232404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3" name="Shape 19"/>
          <p:cNvSpPr/>
          <p:nvPr/>
        </p:nvSpPr>
        <p:spPr>
          <a:xfrm>
            <a:off x="3396996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4" name="Text 20"/>
          <p:cNvSpPr/>
          <p:nvPr/>
        </p:nvSpPr>
        <p:spPr>
          <a:xfrm>
            <a:off x="3561588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理财消费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3396996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记账分析与预算提醒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大额购物对比决策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合同条款通俗解读</a:t>
            </a:r>
            <a:endParaRPr lang="en-US" sz="950" dirty="0"/>
          </a:p>
        </p:txBody>
      </p:sp>
      <p:sp>
        <p:nvSpPr>
          <p:cNvPr id="26" name="Shape 22"/>
          <p:cNvSpPr/>
          <p:nvPr/>
        </p:nvSpPr>
        <p:spPr>
          <a:xfrm>
            <a:off x="6007608" y="2734056"/>
            <a:ext cx="2679192" cy="1572768"/>
          </a:xfrm>
          <a:prstGeom prst="roundRect">
            <a:avLst>
              <a:gd name="adj" fmla="val 2907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7" name="Shape 23"/>
          <p:cNvSpPr/>
          <p:nvPr/>
        </p:nvSpPr>
        <p:spPr>
          <a:xfrm>
            <a:off x="6172200" y="2898648"/>
            <a:ext cx="73152" cy="201168"/>
          </a:xfrm>
          <a:prstGeom prst="rect">
            <a:avLst/>
          </a:prstGeom>
          <a:solidFill>
            <a:srgbClr val="53C1EC"/>
          </a:solidFill>
          <a:ln/>
        </p:spPr>
      </p:sp>
      <p:sp>
        <p:nvSpPr>
          <p:cNvPr id="28" name="Text 24"/>
          <p:cNvSpPr/>
          <p:nvPr/>
        </p:nvSpPr>
        <p:spPr>
          <a:xfrm>
            <a:off x="6336792" y="2825496"/>
            <a:ext cx="2185416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创作娱乐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6172200" y="3246120"/>
            <a:ext cx="2350008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朋友圈文案与配图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旅行 Vlog 脚本剪辑</a:t>
            </a:r>
            <a:endParaRPr lang="en-US" sz="950" dirty="0"/>
          </a:p>
          <a:p>
            <a:pPr algn="l" indent="0" marL="0">
              <a:lnSpc>
                <a:spcPct val="112000"/>
              </a:lnSpc>
              <a:spcAft>
                <a:spcPts val="800"/>
              </a:spcAft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写诗作画生成音乐</a:t>
            </a:r>
            <a:endParaRPr lang="en-US" sz="950" dirty="0"/>
          </a:p>
        </p:txBody>
      </p:sp>
      <p:sp>
        <p:nvSpPr>
          <p:cNvPr id="30" name="Shape 26"/>
          <p:cNvSpPr/>
          <p:nvPr/>
        </p:nvSpPr>
        <p:spPr>
          <a:xfrm>
            <a:off x="457200" y="4526280"/>
            <a:ext cx="8229600" cy="347472"/>
          </a:xfrm>
          <a:prstGeom prst="roundRect">
            <a:avLst>
              <a:gd name="adj" fmla="val 13158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1" name="Text 27"/>
          <p:cNvSpPr/>
          <p:nvPr/>
        </p:nvSpPr>
        <p:spPr>
          <a:xfrm>
            <a:off x="594360" y="4526280"/>
            <a:ext cx="7955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用得越多，越有「AI 语感」—— 生活里练熟了，工作里才能用得顺手。</a:t>
            </a:r>
            <a:endParaRPr lang="en-US" sz="1100" dirty="0"/>
          </a:p>
        </p:txBody>
      </p:sp>
      <p:sp>
        <p:nvSpPr>
          <p:cNvPr id="32" name="Text 28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3" name="Text 29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39 / 41</a:t>
            </a:r>
            <a:endParaRPr lang="en-US" sz="75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71323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青年骨干四步行动法 —— 先用一步，带动一片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050" spc="100" kern="0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从认知到习惯，把 AI 变成你的「第二生产力」</a:t>
            </a:r>
            <a:endParaRPr lang="en-US" sz="1050" dirty="0"/>
          </a:p>
        </p:txBody>
      </p:sp>
      <p:pic>
        <p:nvPicPr>
          <p:cNvPr id="4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081" y="237744"/>
            <a:ext cx="1040439" cy="292608"/>
          </a:xfrm>
          <a:prstGeom prst="rect">
            <a:avLst/>
          </a:prstGeom>
        </p:spPr>
      </p:pic>
      <p:pic>
        <p:nvPicPr>
          <p:cNvPr id="5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94" y="226040"/>
            <a:ext cx="309884" cy="316017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" y="1078992"/>
            <a:ext cx="1874520" cy="1481328"/>
          </a:xfrm>
          <a:prstGeom prst="roundRect">
            <a:avLst>
              <a:gd name="adj" fmla="val 308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03504" y="1170432"/>
            <a:ext cx="15819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603504" y="1591056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认知 · 看清趋势</a:t>
            </a:r>
            <a:endParaRPr lang="en-US" sz="1200" dirty="0"/>
          </a:p>
        </p:txBody>
      </p:sp>
      <p:sp>
        <p:nvSpPr>
          <p:cNvPr id="9" name="Text 5"/>
          <p:cNvSpPr/>
          <p:nvPr/>
        </p:nvSpPr>
        <p:spPr>
          <a:xfrm>
            <a:off x="603504" y="1901952"/>
            <a:ext cx="158191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承认 AI 必然，主动拥抱变化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2327148" y="1581912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2578608" y="1078992"/>
            <a:ext cx="1874520" cy="1481328"/>
          </a:xfrm>
          <a:prstGeom prst="roundRect">
            <a:avLst>
              <a:gd name="adj" fmla="val 308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2724912" y="1170432"/>
            <a:ext cx="15819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9"/>
          <p:cNvSpPr/>
          <p:nvPr/>
        </p:nvSpPr>
        <p:spPr>
          <a:xfrm>
            <a:off x="2724912" y="1591056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 · 上手 AI</a:t>
            </a:r>
            <a:endParaRPr lang="en-US" sz="1200" dirty="0"/>
          </a:p>
        </p:txBody>
      </p:sp>
      <p:sp>
        <p:nvSpPr>
          <p:cNvPr id="14" name="Text 10"/>
          <p:cNvSpPr/>
          <p:nvPr/>
        </p:nvSpPr>
        <p:spPr>
          <a:xfrm>
            <a:off x="2724912" y="1901952"/>
            <a:ext cx="158191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选 1–2 个工具，先用起来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4448556" y="1581912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16" name="Shape 12"/>
          <p:cNvSpPr/>
          <p:nvPr/>
        </p:nvSpPr>
        <p:spPr>
          <a:xfrm>
            <a:off x="4700016" y="1078992"/>
            <a:ext cx="1874520" cy="1481328"/>
          </a:xfrm>
          <a:prstGeom prst="roundRect">
            <a:avLst>
              <a:gd name="adj" fmla="val 3086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4846320" y="1170432"/>
            <a:ext cx="15819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93A8D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4"/>
          <p:cNvSpPr/>
          <p:nvPr/>
        </p:nvSpPr>
        <p:spPr>
          <a:xfrm>
            <a:off x="4846320" y="1591056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场景 · 用进工作</a:t>
            </a:r>
            <a:endParaRPr lang="en-US" sz="1200" dirty="0"/>
          </a:p>
        </p:txBody>
      </p:sp>
      <p:sp>
        <p:nvSpPr>
          <p:cNvPr id="19" name="Text 15"/>
          <p:cNvSpPr/>
          <p:nvPr/>
        </p:nvSpPr>
        <p:spPr>
          <a:xfrm>
            <a:off x="4846320" y="1901952"/>
            <a:ext cx="158191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AI 接进真实业务流程</a:t>
            </a:r>
            <a:endParaRPr lang="en-US" sz="950" dirty="0"/>
          </a:p>
        </p:txBody>
      </p:sp>
      <p:sp>
        <p:nvSpPr>
          <p:cNvPr id="20" name="Text 16"/>
          <p:cNvSpPr/>
          <p:nvPr/>
        </p:nvSpPr>
        <p:spPr>
          <a:xfrm>
            <a:off x="6569964" y="1581912"/>
            <a:ext cx="2560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500" dirty="0"/>
          </a:p>
        </p:txBody>
      </p:sp>
      <p:sp>
        <p:nvSpPr>
          <p:cNvPr id="21" name="Shape 17"/>
          <p:cNvSpPr/>
          <p:nvPr/>
        </p:nvSpPr>
        <p:spPr>
          <a:xfrm>
            <a:off x="6821424" y="1078992"/>
            <a:ext cx="1874520" cy="1481328"/>
          </a:xfrm>
          <a:prstGeom prst="roundRect">
            <a:avLst>
              <a:gd name="adj" fmla="val 3086"/>
            </a:avLst>
          </a:prstGeom>
          <a:solidFill>
            <a:srgbClr val="0F1A36">
              <a:alpha val="90000"/>
            </a:srgbClr>
          </a:solidFill>
          <a:ln w="16510">
            <a:solidFill>
              <a:srgbClr val="53C1EC"/>
            </a:solidFill>
            <a:prstDash val="solid"/>
          </a:ln>
        </p:spPr>
      </p:sp>
      <p:sp>
        <p:nvSpPr>
          <p:cNvPr id="22" name="Text 18"/>
          <p:cNvSpPr/>
          <p:nvPr/>
        </p:nvSpPr>
        <p:spPr>
          <a:xfrm>
            <a:off x="6967728" y="1170432"/>
            <a:ext cx="15819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53C1E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2200" dirty="0"/>
          </a:p>
        </p:txBody>
      </p:sp>
      <p:sp>
        <p:nvSpPr>
          <p:cNvPr id="23" name="Text 19"/>
          <p:cNvSpPr/>
          <p:nvPr/>
        </p:nvSpPr>
        <p:spPr>
          <a:xfrm>
            <a:off x="6967728" y="1591056"/>
            <a:ext cx="1581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 · 持续迭代</a:t>
            </a:r>
            <a:endParaRPr lang="en-US" sz="1200" dirty="0"/>
          </a:p>
        </p:txBody>
      </p:sp>
      <p:sp>
        <p:nvSpPr>
          <p:cNvPr id="24" name="Text 20"/>
          <p:cNvSpPr/>
          <p:nvPr/>
        </p:nvSpPr>
        <p:spPr>
          <a:xfrm>
            <a:off x="6967728" y="1901952"/>
            <a:ext cx="158191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12000"/>
              </a:lnSpc>
              <a:buNone/>
            </a:pPr>
            <a:r>
              <a:rPr lang="en-US" sz="950" dirty="0">
                <a:solidFill>
                  <a:srgbClr val="9FB0C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形成日常，带动团队一起用</a:t>
            </a:r>
            <a:endParaRPr lang="en-US" sz="950" dirty="0"/>
          </a:p>
        </p:txBody>
      </p:sp>
      <p:sp>
        <p:nvSpPr>
          <p:cNvPr id="25" name="Shape 21"/>
          <p:cNvSpPr/>
          <p:nvPr/>
        </p:nvSpPr>
        <p:spPr>
          <a:xfrm>
            <a:off x="457200" y="2788920"/>
            <a:ext cx="2679192" cy="1463040"/>
          </a:xfrm>
          <a:prstGeom prst="roundRect">
            <a:avLst>
              <a:gd name="adj" fmla="val 312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6" name="Text 22"/>
          <p:cNvSpPr/>
          <p:nvPr/>
        </p:nvSpPr>
        <p:spPr>
          <a:xfrm>
            <a:off x="640080" y="2935224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🤝 把 AI 当同事</a:t>
            </a:r>
            <a:endParaRPr lang="en-US" sz="1350" dirty="0"/>
          </a:p>
        </p:txBody>
      </p:sp>
      <p:sp>
        <p:nvSpPr>
          <p:cNvPr id="27" name="Text 23"/>
          <p:cNvSpPr/>
          <p:nvPr/>
        </p:nvSpPr>
        <p:spPr>
          <a:xfrm>
            <a:off x="640080" y="3319272"/>
            <a:ext cx="231343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让 AI 干重复活、查资料、写初稿，把人解放出来</a:t>
            </a:r>
            <a:endParaRPr lang="en-US" sz="1000" dirty="0"/>
          </a:p>
        </p:txBody>
      </p:sp>
      <p:sp>
        <p:nvSpPr>
          <p:cNvPr id="28" name="Shape 24"/>
          <p:cNvSpPr/>
          <p:nvPr/>
        </p:nvSpPr>
        <p:spPr>
          <a:xfrm>
            <a:off x="3259836" y="2788920"/>
            <a:ext cx="2679192" cy="1463040"/>
          </a:xfrm>
          <a:prstGeom prst="roundRect">
            <a:avLst>
              <a:gd name="adj" fmla="val 312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29" name="Text 25"/>
          <p:cNvSpPr/>
          <p:nvPr/>
        </p:nvSpPr>
        <p:spPr>
          <a:xfrm>
            <a:off x="3442716" y="2935224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🔁 把效率当习惯</a:t>
            </a:r>
            <a:endParaRPr lang="en-US" sz="1350" dirty="0"/>
          </a:p>
        </p:txBody>
      </p:sp>
      <p:sp>
        <p:nvSpPr>
          <p:cNvPr id="30" name="Text 26"/>
          <p:cNvSpPr/>
          <p:nvPr/>
        </p:nvSpPr>
        <p:spPr>
          <a:xfrm>
            <a:off x="3442716" y="3319272"/>
            <a:ext cx="231343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每天用、反复用，效率提升从一次惊喜变成日常</a:t>
            </a:r>
            <a:endParaRPr lang="en-US" sz="1000" dirty="0"/>
          </a:p>
        </p:txBody>
      </p:sp>
      <p:sp>
        <p:nvSpPr>
          <p:cNvPr id="31" name="Shape 27"/>
          <p:cNvSpPr/>
          <p:nvPr/>
        </p:nvSpPr>
        <p:spPr>
          <a:xfrm>
            <a:off x="6062472" y="2788920"/>
            <a:ext cx="2679192" cy="1463040"/>
          </a:xfrm>
          <a:prstGeom prst="roundRect">
            <a:avLst>
              <a:gd name="adj" fmla="val 3125"/>
            </a:avLst>
          </a:prstGeom>
          <a:solidFill>
            <a:srgbClr val="0F1A36">
              <a:alpha val="90000"/>
            </a:srgbClr>
          </a:solidFill>
          <a:ln w="9525">
            <a:solidFill>
              <a:srgbClr val="283C6A"/>
            </a:solidFill>
            <a:prstDash val="solid"/>
          </a:ln>
        </p:spPr>
      </p:sp>
      <p:sp>
        <p:nvSpPr>
          <p:cNvPr id="32" name="Text 28"/>
          <p:cNvSpPr/>
          <p:nvPr/>
        </p:nvSpPr>
        <p:spPr>
          <a:xfrm>
            <a:off x="6245352" y="2935224"/>
            <a:ext cx="231343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让人才去创造</a:t>
            </a:r>
            <a:endParaRPr lang="en-US" sz="1350" dirty="0"/>
          </a:p>
        </p:txBody>
      </p:sp>
      <p:sp>
        <p:nvSpPr>
          <p:cNvPr id="33" name="Text 29"/>
          <p:cNvSpPr/>
          <p:nvPr/>
        </p:nvSpPr>
        <p:spPr>
          <a:xfrm>
            <a:off x="6245352" y="3319272"/>
            <a:ext cx="231343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D8E2F4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少做重复活、多想关键事，把时间留给最有价值的判断</a:t>
            </a:r>
            <a:endParaRPr lang="en-US" sz="1000" dirty="0"/>
          </a:p>
        </p:txBody>
      </p:sp>
      <p:sp>
        <p:nvSpPr>
          <p:cNvPr id="34" name="Shape 30"/>
          <p:cNvSpPr/>
          <p:nvPr/>
        </p:nvSpPr>
        <p:spPr>
          <a:xfrm>
            <a:off x="457200" y="4416552"/>
            <a:ext cx="8229600" cy="384048"/>
          </a:xfrm>
          <a:prstGeom prst="roundRect">
            <a:avLst>
              <a:gd name="adj" fmla="val 11905"/>
            </a:avLst>
          </a:prstGeom>
          <a:solidFill>
            <a:srgbClr val="11203F">
              <a:alpha val="94000"/>
            </a:srgbClr>
          </a:solidFill>
          <a:ln w="9525">
            <a:solidFill>
              <a:srgbClr val="33508A"/>
            </a:solidFill>
            <a:prstDash val="solid"/>
          </a:ln>
        </p:spPr>
      </p:sp>
      <p:sp>
        <p:nvSpPr>
          <p:cNvPr id="35" name="Text 31"/>
          <p:cNvSpPr/>
          <p:nvPr/>
        </p:nvSpPr>
        <p:spPr>
          <a:xfrm>
            <a:off x="594360" y="4416552"/>
            <a:ext cx="7955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9DCFF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工具升级一小步，工作方式一大步 —— 青年骨干先用一步，就能带动一片。</a:t>
            </a:r>
            <a:endParaRPr lang="en-US" sz="1150" dirty="0"/>
          </a:p>
        </p:txBody>
      </p:sp>
      <p:sp>
        <p:nvSpPr>
          <p:cNvPr id="36" name="Text 32"/>
          <p:cNvSpPr/>
          <p:nvPr/>
        </p:nvSpPr>
        <p:spPr>
          <a:xfrm>
            <a:off x="457200" y="49194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深圳团市委走进商汤 · AI 学习交流</a:t>
            </a:r>
            <a:endParaRPr lang="en-US" sz="750" dirty="0"/>
          </a:p>
        </p:txBody>
      </p:sp>
      <p:sp>
        <p:nvSpPr>
          <p:cNvPr id="37" name="Text 33"/>
          <p:cNvSpPr/>
          <p:nvPr/>
        </p:nvSpPr>
        <p:spPr>
          <a:xfrm>
            <a:off x="7315200" y="4919472"/>
            <a:ext cx="1371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50" dirty="0">
                <a:solidFill>
                  <a:srgbClr val="67799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 / 41</a:t>
            </a:r>
            <a:endParaRPr lang="en-US" sz="75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971" y="237744"/>
            <a:ext cx="1300549" cy="365760"/>
          </a:xfrm>
          <a:prstGeom prst="rect">
            <a:avLst/>
          </a:prstGeom>
        </p:spPr>
      </p:pic>
      <p:pic>
        <p:nvPicPr>
          <p:cNvPr id="3" name="Image 1" descr="cyl_emblem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8313" y="223114"/>
            <a:ext cx="387354" cy="395021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457200" y="1170432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spc="200" kern="0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用好 AI，是这个时代最确定的「必然」</a:t>
            </a:r>
            <a:endParaRPr lang="en-US" sz="1400" dirty="0"/>
          </a:p>
        </p:txBody>
      </p:sp>
      <p:sp>
        <p:nvSpPr>
          <p:cNvPr id="5" name="Text 1"/>
          <p:cNvSpPr/>
          <p:nvPr/>
        </p:nvSpPr>
        <p:spPr>
          <a:xfrm>
            <a:off x="457200" y="1691640"/>
            <a:ext cx="8229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700" b="1" spc="300" kern="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 向新 · 深圳向前 · 青年向上</a:t>
            </a:r>
            <a:endParaRPr lang="en-US" sz="3700" dirty="0"/>
          </a:p>
        </p:txBody>
      </p:sp>
      <p:sp>
        <p:nvSpPr>
          <p:cNvPr id="6" name="Shape 2"/>
          <p:cNvSpPr/>
          <p:nvPr/>
        </p:nvSpPr>
        <p:spPr>
          <a:xfrm>
            <a:off x="928116" y="2926080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928116" y="2926080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全球变局</a:t>
            </a:r>
            <a:endParaRPr lang="en-US" sz="1050" dirty="0"/>
          </a:p>
        </p:txBody>
      </p:sp>
      <p:sp>
        <p:nvSpPr>
          <p:cNvPr id="8" name="Shape 4"/>
          <p:cNvSpPr/>
          <p:nvPr/>
        </p:nvSpPr>
        <p:spPr>
          <a:xfrm>
            <a:off x="2418588" y="2926080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2418588" y="2926080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中国向上</a:t>
            </a:r>
            <a:endParaRPr lang="en-US" sz="1050" dirty="0"/>
          </a:p>
        </p:txBody>
      </p:sp>
      <p:sp>
        <p:nvSpPr>
          <p:cNvPr id="10" name="Shape 6"/>
          <p:cNvSpPr/>
          <p:nvPr/>
        </p:nvSpPr>
        <p:spPr>
          <a:xfrm>
            <a:off x="3909060" y="2926080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3909060" y="2926080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深圳领先</a:t>
            </a:r>
            <a:endParaRPr lang="en-US" sz="1050" dirty="0"/>
          </a:p>
        </p:txBody>
      </p:sp>
      <p:sp>
        <p:nvSpPr>
          <p:cNvPr id="12" name="Shape 8"/>
          <p:cNvSpPr/>
          <p:nvPr/>
        </p:nvSpPr>
        <p:spPr>
          <a:xfrm>
            <a:off x="5399532" y="2926080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9525">
            <a:solidFill>
              <a:srgbClr val="31497E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5399532" y="2926080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BCCDED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商汤逐浪</a:t>
            </a:r>
            <a:endParaRPr lang="en-US" sz="1050" dirty="0"/>
          </a:p>
        </p:txBody>
      </p:sp>
      <p:sp>
        <p:nvSpPr>
          <p:cNvPr id="14" name="Shape 10"/>
          <p:cNvSpPr/>
          <p:nvPr/>
        </p:nvSpPr>
        <p:spPr>
          <a:xfrm>
            <a:off x="6890004" y="2926080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121E40">
              <a:alpha val="84000"/>
            </a:srgbClr>
          </a:solidFill>
          <a:ln w="15240">
            <a:solidFill>
              <a:srgbClr val="53C1EC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890004" y="2926080"/>
            <a:ext cx="1325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53C1E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青年担当</a:t>
            </a:r>
            <a:endParaRPr lang="en-US" sz="1050" dirty="0"/>
          </a:p>
        </p:txBody>
      </p:sp>
      <p:sp>
        <p:nvSpPr>
          <p:cNvPr id="16" name="Text 12"/>
          <p:cNvSpPr/>
          <p:nvPr/>
        </p:nvSpPr>
        <p:spPr>
          <a:xfrm>
            <a:off x="457200" y="361188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spc="200" kern="0" dirty="0">
                <a:solidFill>
                  <a:srgbClr val="A6B8DC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AI 红利，带给每一位青年</a:t>
            </a:r>
            <a:endParaRPr lang="en-US" sz="1250" dirty="0"/>
          </a:p>
        </p:txBody>
      </p:sp>
      <p:sp>
        <p:nvSpPr>
          <p:cNvPr id="17" name="Text 13"/>
          <p:cNvSpPr/>
          <p:nvPr/>
        </p:nvSpPr>
        <p:spPr>
          <a:xfrm>
            <a:off x="457200" y="422452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8497B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深圳团市委宣传部 × 商汤科技 · 2026.06</a:t>
            </a:r>
            <a:endParaRPr lang="en-US" sz="1050" dirty="0"/>
          </a:p>
        </p:txBody>
      </p:sp>
      <p:sp>
        <p:nvSpPr>
          <p:cNvPr id="18" name="Text 14"/>
          <p:cNvSpPr/>
          <p:nvPr/>
        </p:nvSpPr>
        <p:spPr>
          <a:xfrm>
            <a:off x="457200" y="45262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400" kern="0" dirty="0">
                <a:solidFill>
                  <a:srgbClr val="67799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THANKS · 谢谢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深圳团市委走进商汤 · 放眼全球 立足国内 用好AI</dc:title>
  <dc:subject>PptxGenJS Presentation</dc:subject>
  <dc:creator>商汤科技</dc:creator>
  <cp:lastModifiedBy>商汤科技</cp:lastModifiedBy>
  <cp:revision>1</cp:revision>
  <dcterms:created xsi:type="dcterms:W3CDTF">2026-06-11T05:01:50Z</dcterms:created>
  <dcterms:modified xsi:type="dcterms:W3CDTF">2026-06-11T05:01:50Z</dcterms:modified>
</cp:coreProperties>
</file>